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57" r:id="rId3"/>
    <p:sldId id="259" r:id="rId4"/>
    <p:sldId id="339" r:id="rId5"/>
    <p:sldId id="377" r:id="rId6"/>
    <p:sldId id="385" r:id="rId7"/>
    <p:sldId id="379" r:id="rId8"/>
    <p:sldId id="262" r:id="rId9"/>
    <p:sldId id="393" r:id="rId10"/>
    <p:sldId id="381" r:id="rId11"/>
    <p:sldId id="383" r:id="rId12"/>
    <p:sldId id="390" r:id="rId13"/>
    <p:sldId id="391" r:id="rId14"/>
    <p:sldId id="307" r:id="rId15"/>
    <p:sldId id="340" r:id="rId16"/>
    <p:sldId id="314" r:id="rId17"/>
    <p:sldId id="333" r:id="rId18"/>
    <p:sldId id="386" r:id="rId19"/>
    <p:sldId id="388" r:id="rId20"/>
    <p:sldId id="362" r:id="rId21"/>
    <p:sldId id="387" r:id="rId22"/>
    <p:sldId id="389" r:id="rId23"/>
    <p:sldId id="287" r:id="rId24"/>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FF0000"/>
    <a:srgbClr val="CC0099"/>
    <a:srgbClr val="99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789" autoAdjust="0"/>
    <p:restoredTop sz="94660" autoAdjust="0"/>
  </p:normalViewPr>
  <p:slideViewPr>
    <p:cSldViewPr>
      <p:cViewPr varScale="1">
        <p:scale>
          <a:sx n="80" d="100"/>
          <a:sy n="80" d="100"/>
        </p:scale>
        <p:origin x="172"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12390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12390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12390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5FE8E39-5FDE-4236-A287-E8C0D4F60AFA}" type="slidenum">
              <a:rPr lang="en-US" altLang="zh-CN"/>
              <a:pPr>
                <a:defRPr/>
              </a:pPr>
              <a:t>‹#›</a:t>
            </a:fld>
            <a:endParaRPr lang="en-US"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FA346072-65AC-40F6-A1ED-89985492341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0D511EBD-4C47-4BB7-A9B3-E114DFE7B3F0}" type="slidenum">
              <a:rPr lang="en-US" altLang="zh-CN" smtClean="0"/>
              <a:pPr/>
              <a:t>1</a:t>
            </a:fld>
            <a:endParaRPr lang="en-US" altLang="zh-CN"/>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miter lim="800000"/>
            <a:headEnd/>
            <a:tailEnd/>
          </a:ln>
        </p:spPr>
        <p:txBody>
          <a:bodyPr/>
          <a:lstStyle/>
          <a:p>
            <a:fld id="{C71C540B-B471-4266-9F42-A21076484BF4}" type="slidenum">
              <a:rPr lang="en-US" altLang="zh-CN" smtClean="0"/>
              <a:pPr/>
              <a:t>23</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B2FD2868-5DCC-45BE-97E5-74BFE36F1D1C}" type="slidenum">
              <a:rPr lang="en-US" altLang="zh-CN" smtClean="0"/>
              <a:pPr/>
              <a:t>2</a:t>
            </a:fld>
            <a:endParaRPr lang="en-US" altLang="zh-CN"/>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miter lim="800000"/>
            <a:headEnd/>
            <a:tailEnd/>
          </a:ln>
        </p:spPr>
        <p:txBody>
          <a:bodyPr/>
          <a:lstStyle/>
          <a:p>
            <a:fld id="{9A2F87EF-DC34-44BD-9AFC-9E8E77238952}" type="slidenum">
              <a:rPr lang="en-US" altLang="zh-CN" smtClean="0"/>
              <a:pPr/>
              <a:t>3</a:t>
            </a:fld>
            <a:endParaRPr lang="en-US" altLang="zh-CN"/>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CDBEBFC1-38C7-43B3-B17C-2F3BCEE42F3C}" type="slidenum">
              <a:rPr lang="en-US" altLang="zh-CN" smtClean="0"/>
              <a:pPr/>
              <a:t>8</a:t>
            </a:fld>
            <a:endParaRPr lang="en-US" altLang="zh-CN"/>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9</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3658741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10</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11</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1970662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F2C6BCAB-6958-4821-93A2-C504E5C08B04}" type="slidenum">
              <a:rPr lang="en-US" altLang="zh-CN" smtClean="0"/>
              <a:pPr/>
              <a:t>14</a:t>
            </a:fld>
            <a:endParaRPr lang="en-US" altLang="zh-CN"/>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3FE4EAD3-31FA-4563-8558-D5AB5BF12399}" type="slidenum">
              <a:rPr lang="en-US" altLang="zh-CN" smtClean="0"/>
              <a:pPr/>
              <a:t>16</a:t>
            </a:fld>
            <a:endParaRPr lang="en-US" altLang="zh-CN"/>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F2AF4FC-220A-4554-9C87-01285D850529}" type="slidenum">
              <a:rPr lang="en-US" altLang="zh-CN"/>
              <a:pPr>
                <a:defRPr/>
              </a:pPr>
              <a:t>‹#›</a:t>
            </a:fld>
            <a:endParaRPr lang="en-US" altLang="zh-CN"/>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0EE64FC-C52C-4056-BEC4-6D661D86E72D}" type="slidenum">
              <a:rPr lang="en-US" altLang="zh-CN"/>
              <a:pPr>
                <a:defRPr/>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762000"/>
            <a:ext cx="1943100" cy="5105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762000"/>
            <a:ext cx="5676900" cy="5105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E1BE988-0BE9-4F6B-9CD7-7667DD6C1F52}" type="slidenum">
              <a:rPr lang="en-US" altLang="zh-CN"/>
              <a:pPr>
                <a:defRPr/>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0"/>
            <a:ext cx="7772400" cy="1143000"/>
          </a:xfrm>
        </p:spPr>
        <p:txBody>
          <a:bodyPr/>
          <a:lstStyle/>
          <a:p>
            <a:r>
              <a:rPr lang="zh-CN" altLang="en-US"/>
              <a:t>单击此处编辑母版标题样式</a:t>
            </a:r>
          </a:p>
        </p:txBody>
      </p:sp>
      <p:sp>
        <p:nvSpPr>
          <p:cNvPr id="3" name="表格占位符 2"/>
          <p:cNvSpPr>
            <a:spLocks noGrp="1"/>
          </p:cNvSpPr>
          <p:nvPr>
            <p:ph type="tbl" idx="1"/>
          </p:nvPr>
        </p:nvSpPr>
        <p:spPr>
          <a:xfrm>
            <a:off x="685800" y="1981200"/>
            <a:ext cx="7772400" cy="3886200"/>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0E01222-4E04-47B5-A97A-1D61363A41C5}" type="slidenum">
              <a:rPr lang="en-US" altLang="zh-CN"/>
              <a:pPr>
                <a:defRPr/>
              </a:pPr>
              <a:t>‹#›</a:t>
            </a:fld>
            <a:endParaRPr lang="en-US" altLang="zh-CN"/>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B928433-6783-4F3F-8DC0-1F858574F025}" type="slidenum">
              <a:rPr lang="en-US" altLang="zh-CN"/>
              <a:pPr>
                <a:defRPr/>
              </a:pPr>
              <a:t>‹#›</a:t>
            </a:fld>
            <a:endParaRPr lang="en-US" altLang="zh-CN"/>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0140930-DDDF-405C-875A-A5172D365DF0}" type="slidenum">
              <a:rPr lang="en-US" altLang="zh-CN"/>
              <a:pPr>
                <a:defRPr/>
              </a:pPr>
              <a:t>‹#›</a:t>
            </a:fld>
            <a:endParaRPr lang="en-US" altLang="zh-CN"/>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524064A-B206-494D-8E91-48C6D1AA1842}" type="slidenum">
              <a:rPr lang="en-US" altLang="zh-CN"/>
              <a:pPr>
                <a:defRPr/>
              </a:pPr>
              <a:t>‹#›</a:t>
            </a:fld>
            <a:endParaRPr lang="en-US" altLang="zh-CN"/>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A7E6730-F086-4073-B11A-F144E9DA3ECB}" type="slidenum">
              <a:rPr lang="en-US" altLang="zh-CN"/>
              <a:pPr>
                <a:defRPr/>
              </a:pPr>
              <a:t>‹#›</a:t>
            </a:fld>
            <a:endParaRPr lang="en-US" altLang="zh-CN"/>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B09086A-6A9D-4DE2-9FAC-A5F5A30B0A63}" type="slidenum">
              <a:rPr lang="en-US" altLang="zh-CN"/>
              <a:pPr>
                <a:defRPr/>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E66DC6A9-A417-4BC2-916C-B56E9D4404EE}" type="slidenum">
              <a:rPr lang="en-US" altLang="zh-CN"/>
              <a:pPr>
                <a:defRPr/>
              </a:pPr>
              <a:t>‹#›</a:t>
            </a:fld>
            <a:endParaRPr lang="en-US" altLang="zh-CN"/>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243C461-A55A-4CD4-9CED-A25AC6B9F48C}" type="slidenum">
              <a:rPr lang="en-US" altLang="zh-CN"/>
              <a:pPr>
                <a:defRPr/>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68E6C0B-1558-4FA3-B70F-92E8731C1462}" type="slidenum">
              <a:rPr lang="en-US" altLang="zh-CN"/>
              <a:pPr>
                <a:defRPr/>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pic>
        <p:nvPicPr>
          <p:cNvPr id="1026" name="Picture 11" descr="商学院2"/>
          <p:cNvPicPr>
            <a:picLocks noChangeAspect="1" noChangeArrowheads="1"/>
          </p:cNvPicPr>
          <p:nvPr userDrawn="1"/>
        </p:nvPicPr>
        <p:blipFill>
          <a:blip r:embed="rId14" cstate="print"/>
          <a:srcRect t="30066" r="4668" b="28738"/>
          <a:stretch>
            <a:fillRect/>
          </a:stretch>
        </p:blipFill>
        <p:spPr bwMode="auto">
          <a:xfrm>
            <a:off x="0" y="4495800"/>
            <a:ext cx="9144000" cy="23622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7620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8" name="Rectangle 3"/>
          <p:cNvSpPr>
            <a:spLocks noGrp="1" noChangeArrowheads="1"/>
          </p:cNvSpPr>
          <p:nvPr>
            <p:ph type="body" idx="1"/>
          </p:nvPr>
        </p:nvSpPr>
        <p:spPr bwMode="auto">
          <a:xfrm>
            <a:off x="685800" y="1981200"/>
            <a:ext cx="77724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800" b="1"/>
            </a:lvl1pPr>
          </a:lstStyle>
          <a:p>
            <a:pPr>
              <a:defRPr/>
            </a:pPr>
            <a:fld id="{19A3E180-F562-4301-889F-9D326D801372}" type="slidenum">
              <a:rPr lang="en-US" altLang="zh-CN"/>
              <a:pPr>
                <a:defRPr/>
              </a:pPr>
              <a:t>‹#›</a:t>
            </a:fld>
            <a:endParaRPr lang="en-US" altLang="zh-CN"/>
          </a:p>
        </p:txBody>
      </p:sp>
      <p:pic>
        <p:nvPicPr>
          <p:cNvPr id="1032" name="Picture 16" descr="南开大学3"/>
          <p:cNvPicPr>
            <a:picLocks noChangeAspect="1" noChangeArrowheads="1"/>
          </p:cNvPicPr>
          <p:nvPr userDrawn="1"/>
        </p:nvPicPr>
        <p:blipFill>
          <a:blip r:embed="rId15" cstate="print"/>
          <a:srcRect l="1158" b="9262"/>
          <a:stretch>
            <a:fillRect/>
          </a:stretch>
        </p:blipFill>
        <p:spPr bwMode="auto">
          <a:xfrm>
            <a:off x="4267200" y="0"/>
            <a:ext cx="48768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random/>
  </p:transition>
  <p:hf hdr="0" ftr="0" dt="0"/>
  <p:txStyles>
    <p:titleStyle>
      <a:lvl1pPr algn="ctr" rtl="0" eaLnBrk="0" fontAlgn="base" hangingPunct="0">
        <a:spcBef>
          <a:spcPct val="0"/>
        </a:spcBef>
        <a:spcAft>
          <a:spcPct val="0"/>
        </a:spcAft>
        <a:defRPr kumimoji="1" sz="4400" b="1">
          <a:solidFill>
            <a:schemeClr val="tx2"/>
          </a:solidFill>
          <a:latin typeface="+mj-lt"/>
          <a:ea typeface="+mj-ea"/>
          <a:cs typeface="+mj-cs"/>
        </a:defRPr>
      </a:lvl1pPr>
      <a:lvl2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2pPr>
      <a:lvl3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3pPr>
      <a:lvl4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4pPr>
      <a:lvl5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5pPr>
      <a:lvl6pPr marL="457200" algn="ctr" rtl="0" fontAlgn="base">
        <a:spcBef>
          <a:spcPct val="0"/>
        </a:spcBef>
        <a:spcAft>
          <a:spcPct val="0"/>
        </a:spcAft>
        <a:defRPr kumimoji="1" sz="4400" b="1">
          <a:solidFill>
            <a:schemeClr val="tx2"/>
          </a:solidFill>
          <a:latin typeface="Times New Roman" pitchFamily="18" charset="0"/>
          <a:ea typeface="黑体" pitchFamily="2" charset="-122"/>
        </a:defRPr>
      </a:lvl6pPr>
      <a:lvl7pPr marL="914400" algn="ctr" rtl="0" fontAlgn="base">
        <a:spcBef>
          <a:spcPct val="0"/>
        </a:spcBef>
        <a:spcAft>
          <a:spcPct val="0"/>
        </a:spcAft>
        <a:defRPr kumimoji="1" sz="4400" b="1">
          <a:solidFill>
            <a:schemeClr val="tx2"/>
          </a:solidFill>
          <a:latin typeface="Times New Roman" pitchFamily="18" charset="0"/>
          <a:ea typeface="黑体" pitchFamily="2" charset="-122"/>
        </a:defRPr>
      </a:lvl7pPr>
      <a:lvl8pPr marL="1371600" algn="ctr" rtl="0" fontAlgn="base">
        <a:spcBef>
          <a:spcPct val="0"/>
        </a:spcBef>
        <a:spcAft>
          <a:spcPct val="0"/>
        </a:spcAft>
        <a:defRPr kumimoji="1" sz="4400" b="1">
          <a:solidFill>
            <a:schemeClr val="tx2"/>
          </a:solidFill>
          <a:latin typeface="Times New Roman" pitchFamily="18" charset="0"/>
          <a:ea typeface="黑体" pitchFamily="2" charset="-122"/>
        </a:defRPr>
      </a:lvl8pPr>
      <a:lvl9pPr marL="1828800" algn="ctr" rtl="0" fontAlgn="base">
        <a:spcBef>
          <a:spcPct val="0"/>
        </a:spcBef>
        <a:spcAft>
          <a:spcPct val="0"/>
        </a:spcAft>
        <a:defRPr kumimoji="1" sz="4400" b="1">
          <a:solidFill>
            <a:schemeClr val="tx2"/>
          </a:solidFill>
          <a:latin typeface="Times New Roman" pitchFamily="18" charset="0"/>
          <a:ea typeface="黑体" pitchFamily="2" charset="-122"/>
        </a:defRPr>
      </a:lvl9pPr>
    </p:titleStyle>
    <p:bodyStyle>
      <a:lvl1pPr marL="342900" indent="-342900" algn="l" rtl="0" eaLnBrk="0" fontAlgn="base" hangingPunct="0">
        <a:lnSpc>
          <a:spcPct val="90000"/>
        </a:lnSpc>
        <a:spcBef>
          <a:spcPct val="20000"/>
        </a:spcBef>
        <a:spcAft>
          <a:spcPct val="0"/>
        </a:spcAft>
        <a:buChar char="•"/>
        <a:defRPr kumimoji="1" sz="2800" b="1">
          <a:solidFill>
            <a:schemeClr val="tx1"/>
          </a:solidFill>
          <a:latin typeface="+mn-lt"/>
          <a:ea typeface="+mn-ea"/>
          <a:cs typeface="+mn-cs"/>
        </a:defRPr>
      </a:lvl1pPr>
      <a:lvl2pPr marL="742950" indent="-285750" algn="l" rtl="0" eaLnBrk="0" fontAlgn="base" hangingPunct="0">
        <a:lnSpc>
          <a:spcPct val="90000"/>
        </a:lnSpc>
        <a:spcBef>
          <a:spcPct val="20000"/>
        </a:spcBef>
        <a:spcAft>
          <a:spcPct val="0"/>
        </a:spcAft>
        <a:buChar char="–"/>
        <a:defRPr kumimoji="1" sz="2400" b="1">
          <a:solidFill>
            <a:schemeClr val="tx1"/>
          </a:solidFill>
          <a:latin typeface="+mn-lt"/>
          <a:ea typeface="+mn-ea"/>
        </a:defRPr>
      </a:lvl2pPr>
      <a:lvl3pPr marL="1143000" indent="-228600" algn="l" rtl="0" eaLnBrk="0" fontAlgn="base" hangingPunct="0">
        <a:lnSpc>
          <a:spcPct val="90000"/>
        </a:lnSpc>
        <a:spcBef>
          <a:spcPct val="20000"/>
        </a:spcBef>
        <a:spcAft>
          <a:spcPct val="0"/>
        </a:spcAft>
        <a:buChar char="•"/>
        <a:defRPr kumimoji="1" sz="2000" b="1">
          <a:solidFill>
            <a:schemeClr val="tx1"/>
          </a:solidFill>
          <a:latin typeface="+mn-lt"/>
          <a:ea typeface="+mn-ea"/>
        </a:defRPr>
      </a:lvl3pPr>
      <a:lvl4pPr marL="1600200" indent="-228600" algn="l" rtl="0" eaLnBrk="0" fontAlgn="base" hangingPunct="0">
        <a:lnSpc>
          <a:spcPct val="90000"/>
        </a:lnSpc>
        <a:spcBef>
          <a:spcPct val="20000"/>
        </a:spcBef>
        <a:spcAft>
          <a:spcPct val="0"/>
        </a:spcAft>
        <a:buChar char="–"/>
        <a:defRPr kumimoji="1" b="1">
          <a:solidFill>
            <a:schemeClr val="tx1"/>
          </a:solidFill>
          <a:latin typeface="+mn-lt"/>
          <a:ea typeface="+mn-ea"/>
        </a:defRPr>
      </a:lvl4pPr>
      <a:lvl5pPr marL="2057400" indent="-228600" algn="l" rtl="0" eaLnBrk="0" fontAlgn="base" hangingPunct="0">
        <a:lnSpc>
          <a:spcPct val="90000"/>
        </a:lnSpc>
        <a:spcBef>
          <a:spcPct val="20000"/>
        </a:spcBef>
        <a:spcAft>
          <a:spcPct val="0"/>
        </a:spcAft>
        <a:buChar char="»"/>
        <a:defRPr kumimoji="1" b="1">
          <a:solidFill>
            <a:schemeClr val="tx1"/>
          </a:solidFill>
          <a:latin typeface="+mn-lt"/>
          <a:ea typeface="+mn-ea"/>
        </a:defRPr>
      </a:lvl5pPr>
      <a:lvl6pPr marL="2514600" indent="-228600" algn="l" rtl="0" fontAlgn="base">
        <a:lnSpc>
          <a:spcPct val="90000"/>
        </a:lnSpc>
        <a:spcBef>
          <a:spcPct val="20000"/>
        </a:spcBef>
        <a:spcAft>
          <a:spcPct val="0"/>
        </a:spcAft>
        <a:buChar char="»"/>
        <a:defRPr kumimoji="1" b="1">
          <a:solidFill>
            <a:schemeClr val="tx1"/>
          </a:solidFill>
          <a:latin typeface="+mn-lt"/>
          <a:ea typeface="+mn-ea"/>
        </a:defRPr>
      </a:lvl6pPr>
      <a:lvl7pPr marL="2971800" indent="-228600" algn="l" rtl="0" fontAlgn="base">
        <a:lnSpc>
          <a:spcPct val="90000"/>
        </a:lnSpc>
        <a:spcBef>
          <a:spcPct val="20000"/>
        </a:spcBef>
        <a:spcAft>
          <a:spcPct val="0"/>
        </a:spcAft>
        <a:buChar char="»"/>
        <a:defRPr kumimoji="1" b="1">
          <a:solidFill>
            <a:schemeClr val="tx1"/>
          </a:solidFill>
          <a:latin typeface="+mn-lt"/>
          <a:ea typeface="+mn-ea"/>
        </a:defRPr>
      </a:lvl7pPr>
      <a:lvl8pPr marL="3429000" indent="-228600" algn="l" rtl="0" fontAlgn="base">
        <a:lnSpc>
          <a:spcPct val="90000"/>
        </a:lnSpc>
        <a:spcBef>
          <a:spcPct val="20000"/>
        </a:spcBef>
        <a:spcAft>
          <a:spcPct val="0"/>
        </a:spcAft>
        <a:buChar char="»"/>
        <a:defRPr kumimoji="1" b="1">
          <a:solidFill>
            <a:schemeClr val="tx1"/>
          </a:solidFill>
          <a:latin typeface="+mn-lt"/>
          <a:ea typeface="+mn-ea"/>
        </a:defRPr>
      </a:lvl8pPr>
      <a:lvl9pPr marL="3886200" indent="-228600" algn="l" rtl="0" fontAlgn="base">
        <a:lnSpc>
          <a:spcPct val="90000"/>
        </a:lnSpc>
        <a:spcBef>
          <a:spcPct val="20000"/>
        </a:spcBef>
        <a:spcAft>
          <a:spcPct val="0"/>
        </a:spcAft>
        <a:buChar char="»"/>
        <a:defRPr kumimoji="1"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灯片编号占位符 5"/>
          <p:cNvSpPr>
            <a:spLocks noGrp="1"/>
          </p:cNvSpPr>
          <p:nvPr>
            <p:ph type="sldNum" sz="quarter" idx="12"/>
          </p:nvPr>
        </p:nvSpPr>
        <p:spPr>
          <a:noFill/>
          <a:ln>
            <a:miter lim="800000"/>
            <a:headEnd/>
            <a:tailEnd/>
          </a:ln>
        </p:spPr>
        <p:txBody>
          <a:bodyPr/>
          <a:lstStyle/>
          <a:p>
            <a:fld id="{AF918222-0338-4770-853A-316FDBC0DBAA}" type="slidenum">
              <a:rPr lang="en-US" altLang="zh-CN" smtClean="0"/>
              <a:pPr/>
              <a:t>1</a:t>
            </a:fld>
            <a:endParaRPr lang="en-US" altLang="zh-CN"/>
          </a:p>
        </p:txBody>
      </p:sp>
      <p:sp>
        <p:nvSpPr>
          <p:cNvPr id="2051" name="Rectangle 2"/>
          <p:cNvSpPr>
            <a:spLocks noGrp="1" noChangeArrowheads="1"/>
          </p:cNvSpPr>
          <p:nvPr>
            <p:ph type="ctrTitle"/>
          </p:nvPr>
        </p:nvSpPr>
        <p:spPr>
          <a:xfrm>
            <a:off x="611560" y="2060848"/>
            <a:ext cx="7772400" cy="1143000"/>
          </a:xfrm>
        </p:spPr>
        <p:txBody>
          <a:bodyPr/>
          <a:lstStyle/>
          <a:p>
            <a:pPr eaLnBrk="1" hangingPunct="1"/>
            <a:br>
              <a:rPr lang="zh-CN" altLang="en-US" sz="4800" b="0" dirty="0">
                <a:solidFill>
                  <a:srgbClr val="FF0000"/>
                </a:solidFill>
              </a:rPr>
            </a:br>
            <a:r>
              <a:rPr lang="zh-CN" altLang="en-US" sz="4800" b="0" dirty="0">
                <a:solidFill>
                  <a:srgbClr val="FF0000"/>
                </a:solidFill>
              </a:rPr>
              <a:t>南开大学商学院</a:t>
            </a:r>
            <a:br>
              <a:rPr lang="zh-CN" altLang="en-US" sz="4800" b="0" dirty="0">
                <a:solidFill>
                  <a:srgbClr val="FF0000"/>
                </a:solidFill>
              </a:rPr>
            </a:br>
            <a:r>
              <a:rPr lang="zh-CN" altLang="en-US" sz="4800" b="0" dirty="0">
                <a:solidFill>
                  <a:srgbClr val="FF0000"/>
                </a:solidFill>
              </a:rPr>
              <a:t>国际会计专业介绍</a:t>
            </a:r>
            <a:br>
              <a:rPr lang="zh-CN" altLang="en-US" sz="4800" b="0" dirty="0">
                <a:solidFill>
                  <a:srgbClr val="FF0000"/>
                </a:solidFill>
              </a:rPr>
            </a:br>
            <a:endParaRPr lang="zh-CN" altLang="en-US" sz="4800" b="0" dirty="0">
              <a:solidFill>
                <a:srgbClr val="FF0000"/>
              </a:solidFill>
            </a:endParaRPr>
          </a:p>
        </p:txBody>
      </p:sp>
      <p:sp>
        <p:nvSpPr>
          <p:cNvPr id="2052" name="Rectangle 4"/>
          <p:cNvSpPr>
            <a:spLocks noGrp="1" noChangeArrowheads="1"/>
          </p:cNvSpPr>
          <p:nvPr>
            <p:ph type="subTitle" idx="1"/>
          </p:nvPr>
        </p:nvSpPr>
        <p:spPr>
          <a:xfrm>
            <a:off x="1331913" y="4797425"/>
            <a:ext cx="6400800" cy="1752600"/>
          </a:xfrm>
        </p:spPr>
        <p:txBody>
          <a:bodyPr/>
          <a:lstStyle/>
          <a:p>
            <a:pPr eaLnBrk="1" hangingPunct="1"/>
            <a:r>
              <a:rPr lang="en-US" altLang="zh-CN" dirty="0"/>
              <a:t>2020</a:t>
            </a:r>
            <a:r>
              <a:rPr lang="zh-CN" altLang="en-US" dirty="0"/>
              <a:t>年</a:t>
            </a:r>
            <a:r>
              <a:rPr lang="en-US" altLang="zh-CN" dirty="0"/>
              <a:t>9</a:t>
            </a:r>
            <a:r>
              <a:rPr lang="zh-CN" altLang="en-US" dirty="0"/>
              <a:t>月</a:t>
            </a:r>
            <a:r>
              <a:rPr lang="en-US" altLang="zh-CN" dirty="0"/>
              <a:t>2</a:t>
            </a:r>
            <a:r>
              <a:rPr lang="zh-CN" altLang="en-US" dirty="0"/>
              <a:t>日</a:t>
            </a:r>
            <a:endParaRPr lang="en-US" altLang="zh-CN" dirty="0"/>
          </a:p>
          <a:p>
            <a:pPr eaLnBrk="1" hangingPunct="1"/>
            <a:r>
              <a:rPr lang="zh-CN" altLang="en-US" dirty="0"/>
              <a:t>南开大学商学院会计学系</a:t>
            </a:r>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10</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2018</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extLst>
              <p:ext uri="{D42A27DB-BD31-4B8C-83A1-F6EECF244321}">
                <p14:modId xmlns:p14="http://schemas.microsoft.com/office/powerpoint/2010/main" val="503968206"/>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17</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9</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1</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50</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36</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315" name="Text Box 48"/>
          <p:cNvSpPr txBox="1">
            <a:spLocks noChangeArrowheads="1"/>
          </p:cNvSpPr>
          <p:nvPr/>
        </p:nvSpPr>
        <p:spPr bwMode="auto">
          <a:xfrm>
            <a:off x="334963" y="4005263"/>
            <a:ext cx="8243887" cy="2308324"/>
          </a:xfrm>
          <a:prstGeom prst="rect">
            <a:avLst/>
          </a:prstGeom>
          <a:noFill/>
          <a:ln w="9525">
            <a:noFill/>
            <a:miter lim="800000"/>
            <a:headEnd/>
            <a:tailEnd/>
          </a:ln>
          <a:effectLst/>
        </p:spPr>
        <p:txBody>
          <a:bodyPr>
            <a:spAutoFit/>
          </a:bodyPr>
          <a:lstStyle/>
          <a:p>
            <a:pPr>
              <a:spcBef>
                <a:spcPct val="50000"/>
              </a:spcBef>
            </a:pPr>
            <a:r>
              <a:rPr lang="zh-CN" altLang="en-US" sz="3600" dirty="0">
                <a:solidFill>
                  <a:srgbClr val="FF0000"/>
                </a:solidFill>
                <a:ea typeface="黑体" pitchFamily="2" charset="-122"/>
              </a:rPr>
              <a:t>说明：</a:t>
            </a:r>
          </a:p>
          <a:p>
            <a:pPr>
              <a:spcBef>
                <a:spcPct val="50000"/>
              </a:spcBef>
            </a:pPr>
            <a:r>
              <a:rPr lang="zh-CN" altLang="en-US" b="1" dirty="0"/>
              <a:t>    </a:t>
            </a:r>
            <a:r>
              <a:rPr lang="en-US" altLang="zh-CN" b="1" dirty="0"/>
              <a:t>1.</a:t>
            </a:r>
            <a:r>
              <a:rPr lang="zh-CN" altLang="en-US" b="1" dirty="0"/>
              <a:t>读研同学学校：北京大学、浙江大学和南开大学。</a:t>
            </a:r>
          </a:p>
          <a:p>
            <a:pPr>
              <a:spcBef>
                <a:spcPct val="50000"/>
              </a:spcBef>
            </a:pPr>
            <a:r>
              <a:rPr lang="zh-CN" altLang="en-US" b="1" dirty="0"/>
              <a:t>    </a:t>
            </a:r>
            <a:r>
              <a:rPr lang="en-US" altLang="zh-CN" b="1" dirty="0"/>
              <a:t>2.</a:t>
            </a:r>
            <a:r>
              <a:rPr lang="zh-CN" altLang="en-US" b="1" dirty="0"/>
              <a:t>事务所</a:t>
            </a:r>
            <a:r>
              <a:rPr lang="zh-CN" altLang="zh-CN" b="1" dirty="0"/>
              <a:t>9</a:t>
            </a:r>
            <a:r>
              <a:rPr lang="zh-CN" altLang="en-US" b="1" dirty="0"/>
              <a:t>人中，四大</a:t>
            </a:r>
            <a:r>
              <a:rPr lang="zh-CN" altLang="zh-CN" b="1" dirty="0"/>
              <a:t>8</a:t>
            </a:r>
            <a:r>
              <a:rPr lang="zh-CN" altLang="en-US" b="1" dirty="0"/>
              <a:t>人。</a:t>
            </a:r>
          </a:p>
          <a:p>
            <a:pPr>
              <a:spcBef>
                <a:spcPct val="50000"/>
              </a:spcBef>
            </a:pPr>
            <a:r>
              <a:rPr lang="zh-CN" altLang="en-US" b="1" dirty="0"/>
              <a:t>    </a:t>
            </a:r>
            <a:r>
              <a:rPr lang="en-US" altLang="zh-CN" b="1" dirty="0"/>
              <a:t>3. </a:t>
            </a:r>
            <a:r>
              <a:rPr lang="zh-CN" altLang="en-US" b="1" dirty="0"/>
              <a:t>其他就业方式包括：计划二次考研。</a:t>
            </a:r>
            <a:endParaRPr lang="zh-CN" altLang="en-US" dirty="0"/>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11</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国际会计专业</a:t>
            </a:r>
            <a:r>
              <a:rPr lang="en-US" altLang="zh-CN" sz="3200" b="1" dirty="0">
                <a:solidFill>
                  <a:srgbClr val="FF0000"/>
                </a:solidFill>
                <a:ea typeface="楷体_GB2312" pitchFamily="49" charset="-122"/>
              </a:rPr>
              <a:t>2017</a:t>
            </a:r>
            <a:r>
              <a:rPr lang="zh-CN" altLang="en-US" sz="3200" b="1" dirty="0">
                <a:solidFill>
                  <a:srgbClr val="FF0000"/>
                </a:solidFill>
                <a:ea typeface="楷体_GB2312" pitchFamily="49" charset="-122"/>
              </a:rPr>
              <a:t>年毕业生就业去向统计</a:t>
            </a:r>
          </a:p>
        </p:txBody>
      </p:sp>
      <p:graphicFrame>
        <p:nvGraphicFramePr>
          <p:cNvPr id="157746" name="Group 50"/>
          <p:cNvGraphicFramePr>
            <a:graphicFrameLocks noGrp="1"/>
          </p:cNvGraphicFramePr>
          <p:nvPr>
            <p:extLst>
              <p:ext uri="{D42A27DB-BD31-4B8C-83A1-F6EECF244321}">
                <p14:modId xmlns:p14="http://schemas.microsoft.com/office/powerpoint/2010/main" val="2252030931"/>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13</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55</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38.18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23.64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12.73</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5.45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3.64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9.09</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7.28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315" name="Text Box 48"/>
          <p:cNvSpPr txBox="1">
            <a:spLocks noChangeArrowheads="1"/>
          </p:cNvSpPr>
          <p:nvPr/>
        </p:nvSpPr>
        <p:spPr bwMode="auto">
          <a:xfrm>
            <a:off x="334963" y="4005263"/>
            <a:ext cx="8243887" cy="2677656"/>
          </a:xfrm>
          <a:prstGeom prst="rect">
            <a:avLst/>
          </a:prstGeom>
          <a:noFill/>
          <a:ln w="9525">
            <a:noFill/>
            <a:miter lim="800000"/>
            <a:headEnd/>
            <a:tailEnd/>
          </a:ln>
          <a:effectLst/>
        </p:spPr>
        <p:txBody>
          <a:bodyPr>
            <a:spAutoFit/>
          </a:bodyPr>
          <a:lstStyle/>
          <a:p>
            <a:pPr>
              <a:spcBef>
                <a:spcPct val="50000"/>
              </a:spcBef>
            </a:pPr>
            <a:r>
              <a:rPr lang="zh-CN" altLang="en-US" sz="3600" dirty="0">
                <a:solidFill>
                  <a:srgbClr val="FF0000"/>
                </a:solidFill>
                <a:ea typeface="黑体" pitchFamily="2" charset="-122"/>
              </a:rPr>
              <a:t>说明：</a:t>
            </a:r>
          </a:p>
          <a:p>
            <a:pPr>
              <a:spcBef>
                <a:spcPct val="50000"/>
              </a:spcBef>
            </a:pPr>
            <a:r>
              <a:rPr lang="zh-CN" altLang="en-US" b="1" dirty="0"/>
              <a:t>    </a:t>
            </a:r>
            <a:r>
              <a:rPr lang="en-US" altLang="zh-CN" b="1" dirty="0"/>
              <a:t>1.</a:t>
            </a:r>
            <a:r>
              <a:rPr lang="zh-CN" altLang="en-US" b="1" dirty="0"/>
              <a:t>读研同学学校：北京大学、中国人民大学、复旦大学、南京大学、上海交通大学和南开大学。</a:t>
            </a:r>
          </a:p>
          <a:p>
            <a:pPr>
              <a:spcBef>
                <a:spcPct val="50000"/>
              </a:spcBef>
            </a:pPr>
            <a:r>
              <a:rPr lang="zh-CN" altLang="en-US" b="1" dirty="0"/>
              <a:t>    </a:t>
            </a:r>
            <a:r>
              <a:rPr lang="en-US" altLang="zh-CN" b="1" dirty="0"/>
              <a:t>2.</a:t>
            </a:r>
            <a:r>
              <a:rPr lang="zh-CN" altLang="en-US" b="1" dirty="0"/>
              <a:t>事务所</a:t>
            </a:r>
            <a:r>
              <a:rPr lang="en-US" altLang="zh-CN" b="1" dirty="0"/>
              <a:t>7</a:t>
            </a:r>
            <a:r>
              <a:rPr lang="zh-CN" altLang="en-US" b="1" dirty="0"/>
              <a:t>人中，四大</a:t>
            </a:r>
            <a:r>
              <a:rPr lang="en-US" altLang="zh-CN" b="1" dirty="0"/>
              <a:t>6</a:t>
            </a:r>
            <a:r>
              <a:rPr lang="zh-CN" altLang="en-US" b="1" dirty="0"/>
              <a:t>人。</a:t>
            </a:r>
          </a:p>
          <a:p>
            <a:pPr>
              <a:spcBef>
                <a:spcPct val="50000"/>
              </a:spcBef>
            </a:pPr>
            <a:r>
              <a:rPr lang="zh-CN" altLang="en-US" b="1" dirty="0"/>
              <a:t>    </a:t>
            </a:r>
            <a:r>
              <a:rPr lang="en-US" altLang="zh-CN" b="1" dirty="0"/>
              <a:t>3. </a:t>
            </a:r>
            <a:r>
              <a:rPr lang="zh-CN" altLang="en-US" b="1" dirty="0"/>
              <a:t>其他就业方式包括：自主创业与准备考研。</a:t>
            </a:r>
            <a:endParaRPr lang="zh-CN" altLang="en-US" dirty="0"/>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12</a:t>
            </a:fld>
            <a:endParaRPr lang="en-US" altLang="zh-CN"/>
          </a:p>
        </p:txBody>
      </p:sp>
      <p:sp>
        <p:nvSpPr>
          <p:cNvPr id="3" name="Rectangle 3"/>
          <p:cNvSpPr txBox="1">
            <a:spLocks noChangeArrowheads="1"/>
          </p:cNvSpPr>
          <p:nvPr/>
        </p:nvSpPr>
        <p:spPr>
          <a:xfrm>
            <a:off x="685800" y="1676400"/>
            <a:ext cx="8001000" cy="4572000"/>
          </a:xfrm>
          <a:prstGeom prst="rect">
            <a:avLst/>
          </a:prstGeom>
        </p:spPr>
        <p:txBody>
          <a:bodyPr/>
          <a:lstStyle/>
          <a:p>
            <a:pPr marL="342900" marR="0" lvl="0" indent="-342900" algn="l" defTabSz="914400" rtl="0" eaLnBrk="1" fontAlgn="base" latinLnBrk="0" hangingPunct="1">
              <a:lnSpc>
                <a:spcPct val="120000"/>
              </a:lnSpc>
              <a:spcBef>
                <a:spcPct val="20000"/>
              </a:spcBef>
              <a:spcAft>
                <a:spcPct val="0"/>
              </a:spcAft>
              <a:buClrTx/>
              <a:buSzTx/>
              <a:buFontTx/>
              <a:buChar char="•"/>
              <a:tabLst/>
              <a:defRPr/>
            </a:pPr>
            <a:r>
              <a:rPr lang="zh-CN" altLang="en-US" b="1" kern="0" dirty="0">
                <a:latin typeface="楷体_GB2312" pitchFamily="49" charset="-122"/>
                <a:ea typeface="+mn-ea"/>
              </a:rPr>
              <a:t>与国际“四大”之一毕马威会计师事务所（</a:t>
            </a:r>
            <a:r>
              <a:rPr lang="en-US" altLang="zh-CN" b="1" kern="0" dirty="0">
                <a:latin typeface="楷体_GB2312" pitchFamily="49" charset="-122"/>
                <a:ea typeface="+mn-ea"/>
              </a:rPr>
              <a:t>KPMG</a:t>
            </a:r>
            <a:r>
              <a:rPr lang="zh-CN" altLang="en-US" b="1" kern="0" dirty="0">
                <a:latin typeface="楷体_GB2312" pitchFamily="49" charset="-122"/>
                <a:ea typeface="+mn-ea"/>
              </a:rPr>
              <a:t>）签署战略合作协议（</a:t>
            </a:r>
            <a:r>
              <a:rPr lang="en-US" altLang="zh-CN" b="1" kern="0" dirty="0">
                <a:latin typeface="楷体_GB2312" pitchFamily="49" charset="-122"/>
                <a:ea typeface="+mn-ea"/>
              </a:rPr>
              <a:t>2019.6</a:t>
            </a:r>
            <a:r>
              <a:rPr lang="zh-CN" altLang="en-US" b="1" kern="0" dirty="0">
                <a:latin typeface="楷体_GB2312" pitchFamily="49" charset="-122"/>
                <a:ea typeface="+mn-ea"/>
              </a:rPr>
              <a:t>）</a:t>
            </a:r>
            <a:endParaRPr lang="en-US" altLang="zh-CN" b="1" kern="0" dirty="0">
              <a:latin typeface="楷体_GB2312" pitchFamily="49" charset="-122"/>
              <a:ea typeface="+mn-ea"/>
            </a:endParaRPr>
          </a:p>
          <a:p>
            <a:pPr marL="800100" lvl="1" indent="-342900">
              <a:lnSpc>
                <a:spcPct val="120000"/>
              </a:lnSpc>
              <a:spcBef>
                <a:spcPct val="20000"/>
              </a:spcBef>
              <a:buFontTx/>
              <a:buChar char="•"/>
            </a:pPr>
            <a:r>
              <a:rPr kumimoji="1" lang="zh-CN" altLang="en-US" b="1" i="0" u="none" strike="noStrike" kern="0" cap="none" spc="0" normalizeH="0" baseline="0" noProof="0" dirty="0">
                <a:ln>
                  <a:noFill/>
                </a:ln>
                <a:solidFill>
                  <a:schemeClr val="tx1"/>
                </a:solidFill>
                <a:effectLst/>
                <a:uLnTx/>
                <a:uFillTx/>
                <a:latin typeface="楷体_GB2312" pitchFamily="49" charset="-122"/>
                <a:ea typeface="+mn-ea"/>
                <a:cs typeface="+mn-cs"/>
              </a:rPr>
              <a:t>合作开发大数据与审计课程</a:t>
            </a:r>
            <a:endParaRPr kumimoji="1" lang="en-US" altLang="zh-CN" b="1" i="0" u="none" strike="noStrike" kern="0" cap="none" spc="0" normalizeH="0" baseline="0" noProof="0" dirty="0">
              <a:ln>
                <a:noFill/>
              </a:ln>
              <a:solidFill>
                <a:schemeClr val="tx1"/>
              </a:solidFill>
              <a:effectLst/>
              <a:uLnTx/>
              <a:uFillTx/>
              <a:latin typeface="楷体_GB2312" pitchFamily="49" charset="-122"/>
              <a:ea typeface="+mn-ea"/>
              <a:cs typeface="+mn-cs"/>
            </a:endParaRPr>
          </a:p>
          <a:p>
            <a:pPr marL="800100" lvl="1" indent="-342900">
              <a:lnSpc>
                <a:spcPct val="120000"/>
              </a:lnSpc>
              <a:spcBef>
                <a:spcPct val="20000"/>
              </a:spcBef>
              <a:buFontTx/>
              <a:buChar char="•"/>
            </a:pPr>
            <a:r>
              <a:rPr kumimoji="1" lang="zh-CN" altLang="en-US" b="1" i="0" u="none" strike="noStrike" kern="0" cap="none" spc="0" normalizeH="0" baseline="0" noProof="0" dirty="0">
                <a:ln>
                  <a:noFill/>
                </a:ln>
                <a:solidFill>
                  <a:schemeClr val="tx1"/>
                </a:solidFill>
                <a:effectLst/>
                <a:uLnTx/>
                <a:uFillTx/>
                <a:latin typeface="楷体_GB2312" pitchFamily="49" charset="-122"/>
                <a:ea typeface="+mn-ea"/>
                <a:cs typeface="+mn-cs"/>
              </a:rPr>
              <a:t>为学生提供实习机会</a:t>
            </a:r>
            <a:endParaRPr kumimoji="1" lang="en-US" altLang="zh-CN" b="1" i="0" u="none" strike="noStrike" kern="0" cap="none" spc="0" normalizeH="0" baseline="0" noProof="0" dirty="0">
              <a:ln>
                <a:noFill/>
              </a:ln>
              <a:solidFill>
                <a:schemeClr val="tx1"/>
              </a:solidFill>
              <a:effectLst/>
              <a:uLnTx/>
              <a:uFillTx/>
              <a:latin typeface="楷体_GB2312" pitchFamily="49" charset="-122"/>
              <a:ea typeface="+mn-ea"/>
              <a:cs typeface="+mn-cs"/>
            </a:endParaRPr>
          </a:p>
          <a:p>
            <a:pPr marL="800100" lvl="1" indent="-342900">
              <a:lnSpc>
                <a:spcPct val="120000"/>
              </a:lnSpc>
              <a:spcBef>
                <a:spcPct val="20000"/>
              </a:spcBef>
              <a:buFontTx/>
              <a:buChar char="•"/>
            </a:pPr>
            <a:r>
              <a:rPr lang="zh-CN" altLang="en-US" b="1" kern="0" dirty="0">
                <a:latin typeface="楷体_GB2312" pitchFamily="49" charset="-122"/>
                <a:ea typeface="+mn-ea"/>
              </a:rPr>
              <a:t>为学生提供工作机会</a:t>
            </a:r>
            <a:endParaRPr kumimoji="1" lang="zh-CN" altLang="en-US" b="1" i="0" u="none" strike="noStrike" kern="0" cap="none" spc="0" normalizeH="0" baseline="0" noProof="0" dirty="0">
              <a:ln>
                <a:noFill/>
              </a:ln>
              <a:solidFill>
                <a:schemeClr val="tx1"/>
              </a:solidFill>
              <a:effectLst/>
              <a:uLnTx/>
              <a:uFillTx/>
              <a:latin typeface="楷体_GB2312" pitchFamily="49" charset="-122"/>
              <a:ea typeface="+mn-ea"/>
              <a:cs typeface="+mn-cs"/>
            </a:endParaRPr>
          </a:p>
        </p:txBody>
      </p:sp>
      <p:sp>
        <p:nvSpPr>
          <p:cNvPr id="4" name="Rectangle 2"/>
          <p:cNvSpPr txBox="1">
            <a:spLocks noChangeArrowheads="1"/>
          </p:cNvSpPr>
          <p:nvPr/>
        </p:nvSpPr>
        <p:spPr>
          <a:xfrm>
            <a:off x="1219200" y="838200"/>
            <a:ext cx="7162800" cy="838200"/>
          </a:xfrm>
          <a:prstGeom prst="rect">
            <a:avLst/>
          </a:prstGeom>
        </p:spPr>
        <p:txBody>
          <a:bodyPr/>
          <a:lstStyle/>
          <a:p>
            <a:pPr marL="0" marR="0" lvl="0" indent="0" algn="ctr" defTabSz="914400" rtl="0" eaLnBrk="1" fontAlgn="base" latinLnBrk="0" hangingPunct="1">
              <a:lnSpc>
                <a:spcPct val="70000"/>
              </a:lnSpc>
              <a:spcBef>
                <a:spcPct val="0"/>
              </a:spcBef>
              <a:spcAft>
                <a:spcPct val="0"/>
              </a:spcAft>
              <a:buClrTx/>
              <a:buSzTx/>
              <a:buFontTx/>
              <a:buNone/>
              <a:tabLst/>
              <a:defRPr/>
            </a:pPr>
            <a:endParaRPr kumimoji="1" lang="zh-CN" altLang="en-US" sz="40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nodePh="1">
                                  <p:stCondLst>
                                    <p:cond delay="0"/>
                                  </p:stCondLst>
                                  <p:endCondLst>
                                    <p:cond evt="begin" delay="0">
                                      <p:tn val="23"/>
                                    </p:cond>
                                  </p:end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13</a:t>
            </a:fld>
            <a:endParaRPr lang="en-US" altLang="zh-CN"/>
          </a:p>
        </p:txBody>
      </p:sp>
      <p:pic>
        <p:nvPicPr>
          <p:cNvPr id="2050" name="Picture 2" descr="C:\Users\user\Desktop\93efa6ab18d57432e836c87e8b3b7e9.jpg"/>
          <p:cNvPicPr>
            <a:picLocks noChangeAspect="1" noChangeArrowheads="1"/>
          </p:cNvPicPr>
          <p:nvPr/>
        </p:nvPicPr>
        <p:blipFill>
          <a:blip r:embed="rId2" cstate="print"/>
          <a:srcRect/>
          <a:stretch>
            <a:fillRect/>
          </a:stretch>
        </p:blipFill>
        <p:spPr bwMode="auto">
          <a:xfrm>
            <a:off x="990600" y="1444625"/>
            <a:ext cx="7620000" cy="5086350"/>
          </a:xfrm>
          <a:prstGeom prst="rect">
            <a:avLst/>
          </a:prstGeom>
          <a:noFill/>
        </p:spPr>
      </p:pic>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p:cNvSpPr>
            <a:spLocks noGrp="1"/>
          </p:cNvSpPr>
          <p:nvPr>
            <p:ph type="sldNum" sz="quarter" idx="12"/>
          </p:nvPr>
        </p:nvSpPr>
        <p:spPr>
          <a:noFill/>
          <a:ln>
            <a:miter lim="800000"/>
            <a:headEnd/>
            <a:tailEnd/>
          </a:ln>
        </p:spPr>
        <p:txBody>
          <a:bodyPr/>
          <a:lstStyle/>
          <a:p>
            <a:fld id="{42E07D37-DFFF-439A-A4BD-0DB1DC605F45}" type="slidenum">
              <a:rPr lang="en-US" altLang="zh-CN" smtClean="0"/>
              <a:pPr/>
              <a:t>14</a:t>
            </a:fld>
            <a:endParaRPr lang="en-US" altLang="zh-CN"/>
          </a:p>
        </p:txBody>
      </p:sp>
      <p:sp>
        <p:nvSpPr>
          <p:cNvPr id="106498" name="Rectangle 2"/>
          <p:cNvSpPr>
            <a:spLocks noGrp="1" noChangeArrowheads="1"/>
          </p:cNvSpPr>
          <p:nvPr>
            <p:ph type="title"/>
          </p:nvPr>
        </p:nvSpPr>
        <p:spPr>
          <a:xfrm>
            <a:off x="1219200" y="838200"/>
            <a:ext cx="7162800" cy="838200"/>
          </a:xfrm>
        </p:spPr>
        <p:txBody>
          <a:bodyPr/>
          <a:lstStyle/>
          <a:p>
            <a:pPr eaLnBrk="1" hangingPunct="1">
              <a:lnSpc>
                <a:spcPct val="70000"/>
              </a:lnSpc>
            </a:pPr>
            <a:r>
              <a:rPr lang="zh-CN" altLang="en-US" sz="4000" dirty="0"/>
              <a:t>国际会计专业方向的教学安排</a:t>
            </a:r>
          </a:p>
        </p:txBody>
      </p:sp>
      <p:sp>
        <p:nvSpPr>
          <p:cNvPr id="106499" name="Rectangle 3"/>
          <p:cNvSpPr>
            <a:spLocks noGrp="1" noChangeArrowheads="1"/>
          </p:cNvSpPr>
          <p:nvPr>
            <p:ph type="body" idx="1"/>
          </p:nvPr>
        </p:nvSpPr>
        <p:spPr>
          <a:xfrm>
            <a:off x="685800" y="1676400"/>
            <a:ext cx="8001000" cy="4572000"/>
          </a:xfrm>
        </p:spPr>
        <p:txBody>
          <a:bodyPr/>
          <a:lstStyle/>
          <a:p>
            <a:pPr eaLnBrk="1" hangingPunct="1">
              <a:lnSpc>
                <a:spcPct val="120000"/>
              </a:lnSpc>
            </a:pPr>
            <a:r>
              <a:rPr lang="zh-CN" altLang="en-US" sz="2400" dirty="0">
                <a:latin typeface="楷体_GB2312" pitchFamily="49" charset="-122"/>
              </a:rPr>
              <a:t>实施循序渐进、</a:t>
            </a:r>
            <a:r>
              <a:rPr lang="zh-CN" altLang="en-US" sz="2400" dirty="0">
                <a:solidFill>
                  <a:srgbClr val="FF0000"/>
                </a:solidFill>
                <a:latin typeface="楷体_GB2312" pitchFamily="49" charset="-122"/>
              </a:rPr>
              <a:t>全过程双语教学模式</a:t>
            </a:r>
            <a:r>
              <a:rPr lang="zh-CN" altLang="en-US" sz="2400" dirty="0">
                <a:latin typeface="楷体_GB2312" pitchFamily="49" charset="-122"/>
              </a:rPr>
              <a:t>。 </a:t>
            </a:r>
          </a:p>
          <a:p>
            <a:pPr eaLnBrk="1" hangingPunct="1">
              <a:lnSpc>
                <a:spcPct val="120000"/>
              </a:lnSpc>
            </a:pPr>
            <a:r>
              <a:rPr lang="zh-CN" altLang="en-US" sz="2400" dirty="0">
                <a:latin typeface="楷体_GB2312" pitchFamily="49" charset="-122"/>
              </a:rPr>
              <a:t>在</a:t>
            </a:r>
            <a:r>
              <a:rPr lang="en-US" altLang="zh-CN" sz="2400" dirty="0">
                <a:latin typeface="楷体_GB2312" pitchFamily="49" charset="-122"/>
              </a:rPr>
              <a:t>9</a:t>
            </a:r>
            <a:r>
              <a:rPr lang="zh-CN" altLang="en-US" sz="2400" dirty="0">
                <a:latin typeface="楷体_GB2312" pitchFamily="49" charset="-122"/>
              </a:rPr>
              <a:t>门专业主干课中，采取循序渐进的模式实行双语教学，逐步加大英语授课比重。 </a:t>
            </a:r>
          </a:p>
          <a:p>
            <a:pPr eaLnBrk="1" hangingPunct="1">
              <a:lnSpc>
                <a:spcPct val="120000"/>
              </a:lnSpc>
            </a:pPr>
            <a:r>
              <a:rPr lang="zh-CN" altLang="en-US" sz="2400" dirty="0">
                <a:latin typeface="楷体_GB2312" pitchFamily="49" charset="-122"/>
              </a:rPr>
              <a:t>所有专业课程的作业、考试、课堂报告等均要求用</a:t>
            </a:r>
            <a:r>
              <a:rPr lang="zh-CN" altLang="en-US" sz="2400" dirty="0">
                <a:solidFill>
                  <a:srgbClr val="FF0000"/>
                </a:solidFill>
                <a:latin typeface="楷体_GB2312" pitchFamily="49" charset="-122"/>
              </a:rPr>
              <a:t>英语完成</a:t>
            </a:r>
            <a:r>
              <a:rPr lang="zh-CN" altLang="en-US" sz="2400" dirty="0">
                <a:latin typeface="楷体_GB2312" pitchFamily="49" charset="-122"/>
              </a:rPr>
              <a:t>。 </a:t>
            </a:r>
          </a:p>
          <a:p>
            <a:pPr eaLnBrk="1" hangingPunct="1">
              <a:lnSpc>
                <a:spcPct val="120000"/>
              </a:lnSpc>
            </a:pPr>
            <a:r>
              <a:rPr lang="zh-CN" altLang="en-US" sz="2400" dirty="0">
                <a:latin typeface="楷体_GB2312" pitchFamily="49" charset="-122"/>
              </a:rPr>
              <a:t>不仅保证了学生对专业知识的理解，也极大地提高了学生实际运用英语的能力，达到了双语教学的目的。 </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Effect transition="in" filter="wipe(left)">
                                      <p:cBhvr>
                                        <p:cTn id="7" dur="500"/>
                                        <p:tgtEl>
                                          <p:spTgt spid="1064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 calcmode="lin" valueType="num">
                                      <p:cBhvr additive="base">
                                        <p:cTn id="12"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anim calcmode="lin" valueType="num">
                                      <p:cBhvr additive="base">
                                        <p:cTn id="18"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6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06499">
                                            <p:txEl>
                                              <p:pRg st="2" end="2"/>
                                            </p:txEl>
                                          </p:spTgt>
                                        </p:tgtEl>
                                        <p:attrNameLst>
                                          <p:attrName>style.visibility</p:attrName>
                                        </p:attrNameLst>
                                      </p:cBhvr>
                                      <p:to>
                                        <p:strVal val="visible"/>
                                      </p:to>
                                    </p:set>
                                    <p:anim calcmode="lin" valueType="num">
                                      <p:cBhvr additive="base">
                                        <p:cTn id="24"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64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06499">
                                            <p:txEl>
                                              <p:pRg st="3" end="3"/>
                                            </p:txEl>
                                          </p:spTgt>
                                        </p:tgtEl>
                                        <p:attrNameLst>
                                          <p:attrName>style.visibility</p:attrName>
                                        </p:attrNameLst>
                                      </p:cBhvr>
                                      <p:to>
                                        <p:strVal val="visible"/>
                                      </p:to>
                                    </p:set>
                                    <p:anim calcmode="lin" valueType="num">
                                      <p:cBhvr additive="base">
                                        <p:cTn id="30"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64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87"/>
          <p:cNvSpPr>
            <a:spLocks noGrp="1" noChangeArrowheads="1"/>
          </p:cNvSpPr>
          <p:nvPr>
            <p:ph type="title"/>
          </p:nvPr>
        </p:nvSpPr>
        <p:spPr>
          <a:xfrm>
            <a:off x="468313" y="476250"/>
            <a:ext cx="8207375" cy="1143000"/>
          </a:xfrm>
        </p:spPr>
        <p:txBody>
          <a:bodyPr/>
          <a:lstStyle/>
          <a:p>
            <a:pPr eaLnBrk="1" hangingPunct="1"/>
            <a:r>
              <a:rPr lang="en-US" altLang="zh-CN" sz="3600" dirty="0">
                <a:solidFill>
                  <a:srgbClr val="FF0000"/>
                </a:solidFill>
              </a:rPr>
              <a:t>CPA Canada</a:t>
            </a:r>
            <a:r>
              <a:rPr lang="zh-CN" altLang="en-US" sz="3600" dirty="0">
                <a:solidFill>
                  <a:srgbClr val="FF0000"/>
                </a:solidFill>
              </a:rPr>
              <a:t>项目专业核心课</a:t>
            </a:r>
            <a:r>
              <a:rPr lang="en-US" altLang="zh-CN" sz="3600" dirty="0">
                <a:solidFill>
                  <a:srgbClr val="FF0000"/>
                </a:solidFill>
              </a:rPr>
              <a:t>(9+2</a:t>
            </a:r>
            <a:r>
              <a:rPr lang="zh-CN" altLang="en-US" sz="3600" dirty="0">
                <a:solidFill>
                  <a:srgbClr val="FF0000"/>
                </a:solidFill>
              </a:rPr>
              <a:t>门</a:t>
            </a:r>
            <a:r>
              <a:rPr lang="en-US" altLang="zh-CN" sz="3600" dirty="0">
                <a:solidFill>
                  <a:srgbClr val="FF0000"/>
                </a:solidFill>
              </a:rPr>
              <a:t>)</a:t>
            </a:r>
            <a:endParaRPr lang="zh-CN" altLang="en-US" sz="3600" dirty="0">
              <a:solidFill>
                <a:srgbClr val="FF0000"/>
              </a:solidFill>
            </a:endParaRPr>
          </a:p>
        </p:txBody>
      </p:sp>
      <p:graphicFrame>
        <p:nvGraphicFramePr>
          <p:cNvPr id="160957" name="Group 189"/>
          <p:cNvGraphicFramePr>
            <a:graphicFrameLocks noGrp="1"/>
          </p:cNvGraphicFramePr>
          <p:nvPr>
            <p:ph idx="1"/>
          </p:nvPr>
        </p:nvGraphicFramePr>
        <p:xfrm>
          <a:off x="250825" y="1412875"/>
          <a:ext cx="8713787" cy="5075238"/>
        </p:xfrm>
        <a:graphic>
          <a:graphicData uri="http://schemas.openxmlformats.org/drawingml/2006/table">
            <a:tbl>
              <a:tblPr/>
              <a:tblGrid>
                <a:gridCol w="5316887">
                  <a:extLst>
                    <a:ext uri="{9D8B030D-6E8A-4147-A177-3AD203B41FA5}">
                      <a16:colId xmlns:a16="http://schemas.microsoft.com/office/drawing/2014/main" val="20000"/>
                    </a:ext>
                  </a:extLst>
                </a:gridCol>
                <a:gridCol w="2510752">
                  <a:extLst>
                    <a:ext uri="{9D8B030D-6E8A-4147-A177-3AD203B41FA5}">
                      <a16:colId xmlns:a16="http://schemas.microsoft.com/office/drawing/2014/main" val="20001"/>
                    </a:ext>
                  </a:extLst>
                </a:gridCol>
                <a:gridCol w="886148">
                  <a:extLst>
                    <a:ext uri="{9D8B030D-6E8A-4147-A177-3AD203B41FA5}">
                      <a16:colId xmlns:a16="http://schemas.microsoft.com/office/drawing/2014/main" val="20002"/>
                    </a:ext>
                  </a:extLst>
                </a:gridCol>
              </a:tblGrid>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1  Introductory Financial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9">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本</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校</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教</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课</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外</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方</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辅</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导</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2 </a:t>
                      </a:r>
                      <a:r>
                        <a:rPr kumimoji="1" lang="zh-CN" altLang="en-US"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 </a:t>
                      </a: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Introductory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3  Intermediate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4  Intermediate Financial Reporting 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1</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5  Intermediate Financial Reporting  II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2</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6  Advanced Financial Reporting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高级财务会计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7  Corporate  Finance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财务管理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8  Audit  and Assurance</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审计学</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9  Performance Management</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绩效管理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1</a:t>
                      </a: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Business Law</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商法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外方</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辅导</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0289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2 Taxation</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税法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灯片编号占位符 5"/>
          <p:cNvSpPr>
            <a:spLocks noGrp="1"/>
          </p:cNvSpPr>
          <p:nvPr>
            <p:ph type="sldNum" sz="quarter" idx="12"/>
          </p:nvPr>
        </p:nvSpPr>
        <p:spPr>
          <a:noFill/>
          <a:ln>
            <a:miter lim="800000"/>
            <a:headEnd/>
            <a:tailEnd/>
          </a:ln>
        </p:spPr>
        <p:txBody>
          <a:bodyPr/>
          <a:lstStyle/>
          <a:p>
            <a:fld id="{A64144CD-E8CE-42B8-AA9C-8CC251DD3AA0}" type="slidenum">
              <a:rPr lang="en-US" altLang="zh-CN" smtClean="0"/>
              <a:pPr/>
              <a:t>16</a:t>
            </a:fld>
            <a:endParaRPr lang="en-US" altLang="zh-CN"/>
          </a:p>
        </p:txBody>
      </p:sp>
      <p:sp>
        <p:nvSpPr>
          <p:cNvPr id="120836" name="Text Box 4"/>
          <p:cNvSpPr>
            <a:spLocks noGrp="1" noChangeArrowheads="1"/>
          </p:cNvSpPr>
          <p:nvPr>
            <p:ph type="body" idx="1"/>
          </p:nvPr>
        </p:nvSpPr>
        <p:spPr>
          <a:xfrm>
            <a:off x="685800" y="1828800"/>
            <a:ext cx="2819400" cy="4191000"/>
          </a:xfrm>
          <a:noFill/>
        </p:spPr>
        <p:txBody>
          <a:bodyPr lIns="91436" tIns="45718" rIns="91436" bIns="45718"/>
          <a:lstStyle/>
          <a:p>
            <a:pPr eaLnBrk="1" hangingPunct="1">
              <a:lnSpc>
                <a:spcPct val="140000"/>
              </a:lnSpc>
            </a:pPr>
            <a:r>
              <a:rPr lang="zh-CN" altLang="en-US" sz="2400">
                <a:latin typeface="楷体_GB2312" pitchFamily="49" charset="-122"/>
              </a:rPr>
              <a:t>本专业方向取得的教学成果在</a:t>
            </a:r>
            <a:r>
              <a:rPr lang="en-US" altLang="zh-CN" sz="2400">
                <a:latin typeface="楷体_GB2312" pitchFamily="49" charset="-122"/>
              </a:rPr>
              <a:t>2005</a:t>
            </a:r>
            <a:r>
              <a:rPr lang="zh-CN" altLang="en-US" sz="2400">
                <a:latin typeface="楷体_GB2312" pitchFamily="49" charset="-122"/>
              </a:rPr>
              <a:t>年被评为南开大学优秀教学成果一等奖，天津市优秀教学成果二等奖。</a:t>
            </a:r>
          </a:p>
          <a:p>
            <a:pPr eaLnBrk="1" hangingPunct="1">
              <a:lnSpc>
                <a:spcPct val="140000"/>
              </a:lnSpc>
              <a:buFontTx/>
              <a:buNone/>
            </a:pPr>
            <a:endParaRPr lang="en-US" altLang="zh-CN" sz="1800" b="0">
              <a:latin typeface="Arial" charset="0"/>
              <a:ea typeface="宋体" pitchFamily="2" charset="-122"/>
            </a:endParaRPr>
          </a:p>
        </p:txBody>
      </p:sp>
      <p:sp>
        <p:nvSpPr>
          <p:cNvPr id="120839" name="Rectangle 7"/>
          <p:cNvSpPr>
            <a:spLocks noGrp="1" noChangeArrowheads="1"/>
          </p:cNvSpPr>
          <p:nvPr>
            <p:ph type="title"/>
          </p:nvPr>
        </p:nvSpPr>
        <p:spPr>
          <a:xfrm>
            <a:off x="838200" y="762000"/>
            <a:ext cx="7467600" cy="1143000"/>
          </a:xfrm>
          <a:noFill/>
        </p:spPr>
        <p:txBody>
          <a:bodyPr/>
          <a:lstStyle/>
          <a:p>
            <a:pPr eaLnBrk="1" hangingPunct="1"/>
            <a:r>
              <a:rPr lang="zh-CN" altLang="en-US" sz="4000"/>
              <a:t>国际会计专业方向的教学成果</a:t>
            </a:r>
          </a:p>
        </p:txBody>
      </p:sp>
      <p:pic>
        <p:nvPicPr>
          <p:cNvPr id="23557" name="Picture 11"/>
          <p:cNvPicPr>
            <a:picLocks noChangeAspect="1" noChangeArrowheads="1"/>
          </p:cNvPicPr>
          <p:nvPr/>
        </p:nvPicPr>
        <p:blipFill>
          <a:blip r:embed="rId3" cstate="print"/>
          <a:srcRect/>
          <a:stretch>
            <a:fillRect/>
          </a:stretch>
        </p:blipFill>
        <p:spPr bwMode="auto">
          <a:xfrm>
            <a:off x="3538538" y="1954213"/>
            <a:ext cx="3986212" cy="2987675"/>
          </a:xfrm>
          <a:prstGeom prst="rect">
            <a:avLst/>
          </a:prstGeom>
          <a:noFill/>
          <a:ln w="9525">
            <a:noFill/>
            <a:miter lim="800000"/>
            <a:headEnd/>
            <a:tailEnd/>
          </a:ln>
          <a:effectLst/>
        </p:spPr>
      </p:pic>
      <p:pic>
        <p:nvPicPr>
          <p:cNvPr id="23558" name="Picture 12"/>
          <p:cNvPicPr>
            <a:picLocks noChangeAspect="1" noChangeArrowheads="1"/>
          </p:cNvPicPr>
          <p:nvPr/>
        </p:nvPicPr>
        <p:blipFill>
          <a:blip r:embed="rId4" cstate="print"/>
          <a:srcRect/>
          <a:stretch>
            <a:fillRect/>
          </a:stretch>
        </p:blipFill>
        <p:spPr bwMode="auto">
          <a:xfrm>
            <a:off x="5219700" y="3665538"/>
            <a:ext cx="3810000" cy="2859087"/>
          </a:xfrm>
          <a:prstGeom prst="rect">
            <a:avLst/>
          </a:prstGeom>
          <a:noFill/>
          <a:ln w="9525">
            <a:noFill/>
            <a:miter lim="800000"/>
            <a:headEnd/>
            <a:tailEnd/>
          </a:ln>
          <a:effectLst/>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0839"/>
                                        </p:tgtEl>
                                        <p:attrNameLst>
                                          <p:attrName>style.visibility</p:attrName>
                                        </p:attrNameLst>
                                      </p:cBhvr>
                                      <p:to>
                                        <p:strVal val="visible"/>
                                      </p:to>
                                    </p:set>
                                    <p:animEffect transition="in" filter="wipe(left)">
                                      <p:cBhvr>
                                        <p:cTn id="7" dur="500"/>
                                        <p:tgtEl>
                                          <p:spTgt spid="1208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0836">
                                            <p:txEl>
                                              <p:pRg st="0" end="0"/>
                                            </p:txEl>
                                          </p:spTgt>
                                        </p:tgtEl>
                                        <p:attrNameLst>
                                          <p:attrName>style.visibility</p:attrName>
                                        </p:attrNameLst>
                                      </p:cBhvr>
                                      <p:to>
                                        <p:strVal val="visible"/>
                                      </p:to>
                                    </p:set>
                                    <p:anim calcmode="lin" valueType="num">
                                      <p:cBhvr additive="base">
                                        <p:cTn id="12" dur="500" fill="hold"/>
                                        <p:tgtEl>
                                          <p:spTgt spid="120836">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083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6" grpId="0" build="p" autoUpdateAnimBg="0"/>
      <p:bldP spid="12083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灯片编号占位符 5"/>
          <p:cNvSpPr>
            <a:spLocks noGrp="1"/>
          </p:cNvSpPr>
          <p:nvPr>
            <p:ph type="sldNum" sz="quarter" idx="12"/>
          </p:nvPr>
        </p:nvSpPr>
        <p:spPr>
          <a:noFill/>
          <a:ln>
            <a:miter lim="800000"/>
            <a:headEnd/>
            <a:tailEnd/>
          </a:ln>
        </p:spPr>
        <p:txBody>
          <a:bodyPr/>
          <a:lstStyle/>
          <a:p>
            <a:fld id="{91336758-F1CE-4D41-843A-7FFEBEC190C1}" type="slidenum">
              <a:rPr lang="en-US" altLang="zh-CN" smtClean="0"/>
              <a:pPr/>
              <a:t>17</a:t>
            </a:fld>
            <a:endParaRPr lang="en-US" altLang="zh-CN"/>
          </a:p>
        </p:txBody>
      </p:sp>
      <p:sp>
        <p:nvSpPr>
          <p:cNvPr id="24579" name="Rectangle 2"/>
          <p:cNvSpPr>
            <a:spLocks noGrp="1" noChangeArrowheads="1"/>
          </p:cNvSpPr>
          <p:nvPr>
            <p:ph type="title"/>
          </p:nvPr>
        </p:nvSpPr>
        <p:spPr/>
        <p:txBody>
          <a:bodyPr/>
          <a:lstStyle/>
          <a:p>
            <a:pPr eaLnBrk="1" hangingPunct="1"/>
            <a:endParaRPr lang="zh-CN" altLang="zh-CN"/>
          </a:p>
        </p:txBody>
      </p:sp>
      <p:sp>
        <p:nvSpPr>
          <p:cNvPr id="24580" name="Rectangle 3"/>
          <p:cNvSpPr>
            <a:spLocks noGrp="1" noChangeArrowheads="1"/>
          </p:cNvSpPr>
          <p:nvPr>
            <p:ph type="body" idx="1"/>
          </p:nvPr>
        </p:nvSpPr>
        <p:spPr/>
        <p:txBody>
          <a:bodyPr/>
          <a:lstStyle/>
          <a:p>
            <a:pPr eaLnBrk="1" hangingPunct="1"/>
            <a:endParaRPr lang="zh-CN" altLang="zh-CN"/>
          </a:p>
        </p:txBody>
      </p:sp>
      <p:pic>
        <p:nvPicPr>
          <p:cNvPr id="24581" name="Picture 4"/>
          <p:cNvPicPr>
            <a:picLocks noChangeAspect="1" noChangeArrowheads="1"/>
          </p:cNvPicPr>
          <p:nvPr/>
        </p:nvPicPr>
        <p:blipFill>
          <a:blip r:embed="rId2" cstate="print"/>
          <a:srcRect/>
          <a:stretch>
            <a:fillRect/>
          </a:stretch>
        </p:blipFill>
        <p:spPr bwMode="auto">
          <a:xfrm>
            <a:off x="163513" y="44450"/>
            <a:ext cx="8818562" cy="6770688"/>
          </a:xfrm>
          <a:prstGeom prst="rect">
            <a:avLst/>
          </a:prstGeom>
          <a:noFill/>
          <a:ln w="9525">
            <a:noFill/>
            <a:miter lim="800000"/>
            <a:headEnd/>
            <a:tailEnd/>
          </a:ln>
        </p:spPr>
      </p:pic>
      <p:sp>
        <p:nvSpPr>
          <p:cNvPr id="24582" name="Text Box 5"/>
          <p:cNvSpPr txBox="1">
            <a:spLocks noChangeArrowheads="1"/>
          </p:cNvSpPr>
          <p:nvPr/>
        </p:nvSpPr>
        <p:spPr bwMode="auto">
          <a:xfrm>
            <a:off x="900113" y="5229225"/>
            <a:ext cx="7993062" cy="1249363"/>
          </a:xfrm>
          <a:prstGeom prst="rect">
            <a:avLst/>
          </a:prstGeom>
          <a:noFill/>
          <a:ln w="9525">
            <a:noFill/>
            <a:miter lim="800000"/>
            <a:headEnd/>
            <a:tailEnd/>
          </a:ln>
          <a:effectLst/>
        </p:spPr>
        <p:txBody>
          <a:bodyPr>
            <a:spAutoFit/>
          </a:bodyPr>
          <a:lstStyle/>
          <a:p>
            <a:pPr>
              <a:spcBef>
                <a:spcPct val="50000"/>
              </a:spcBef>
            </a:pPr>
            <a:r>
              <a:rPr lang="zh-CN" altLang="en-US" sz="4000">
                <a:solidFill>
                  <a:srgbClr val="FFFF00"/>
                </a:solidFill>
                <a:latin typeface="黑体" pitchFamily="2" charset="-122"/>
                <a:ea typeface="黑体" pitchFamily="2" charset="-122"/>
              </a:rPr>
              <a:t>人民大会堂颁奖与毕业典礼合影</a:t>
            </a:r>
          </a:p>
          <a:p>
            <a:pPr algn="ctr">
              <a:spcBef>
                <a:spcPct val="50000"/>
              </a:spcBef>
            </a:pPr>
            <a:r>
              <a:rPr lang="en-US" altLang="zh-CN">
                <a:solidFill>
                  <a:srgbClr val="FFFF00"/>
                </a:solidFill>
              </a:rPr>
              <a:t>2008</a:t>
            </a:r>
            <a:r>
              <a:rPr lang="zh-CN" altLang="en-US">
                <a:solidFill>
                  <a:srgbClr val="FFFF00"/>
                </a:solidFill>
              </a:rPr>
              <a:t>年</a:t>
            </a:r>
            <a:r>
              <a:rPr lang="en-US" altLang="zh-CN">
                <a:solidFill>
                  <a:srgbClr val="FFFF00"/>
                </a:solidFill>
              </a:rPr>
              <a:t>12</a:t>
            </a:r>
            <a:r>
              <a:rPr lang="zh-CN" altLang="en-US">
                <a:solidFill>
                  <a:srgbClr val="FFFF00"/>
                </a:solidFill>
              </a:rPr>
              <a:t>月</a:t>
            </a: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通过加拿大特许专业会计师资格考试</a:t>
            </a:r>
          </a:p>
        </p:txBody>
      </p:sp>
      <p:sp>
        <p:nvSpPr>
          <p:cNvPr id="3" name="内容占位符 2"/>
          <p:cNvSpPr>
            <a:spLocks noGrp="1"/>
          </p:cNvSpPr>
          <p:nvPr>
            <p:ph idx="1"/>
          </p:nvPr>
        </p:nvSpPr>
        <p:spPr>
          <a:xfrm>
            <a:off x="685800" y="1981200"/>
            <a:ext cx="7772400" cy="4472136"/>
          </a:xfrm>
        </p:spPr>
        <p:txBody>
          <a:bodyPr/>
          <a:lstStyle/>
          <a:p>
            <a:r>
              <a:rPr lang="zh-CN" altLang="en-US" dirty="0"/>
              <a:t>完成后续综合认证阶段的</a:t>
            </a:r>
            <a:r>
              <a:rPr lang="en-US" altLang="zh-CN" dirty="0"/>
              <a:t>6</a:t>
            </a:r>
            <a:r>
              <a:rPr lang="zh-CN" altLang="en-US" dirty="0"/>
              <a:t>门考试</a:t>
            </a:r>
            <a:endParaRPr lang="en-US" altLang="zh-CN" dirty="0"/>
          </a:p>
          <a:p>
            <a:pPr>
              <a:buNone/>
            </a:pPr>
            <a:r>
              <a:rPr lang="zh-CN" altLang="en-US" dirty="0"/>
              <a:t>    其中一门是</a:t>
            </a:r>
            <a:r>
              <a:rPr lang="en-US" altLang="zh-CN" dirty="0"/>
              <a:t>《</a:t>
            </a:r>
            <a:r>
              <a:rPr lang="zh-CN" altLang="zh-CN" dirty="0"/>
              <a:t>小组仿真案例</a:t>
            </a:r>
            <a:r>
              <a:rPr lang="en-US" altLang="zh-CN" dirty="0"/>
              <a:t>》</a:t>
            </a:r>
            <a:r>
              <a:rPr lang="zh-CN" altLang="en-US" dirty="0"/>
              <a:t>，一门是</a:t>
            </a:r>
            <a:r>
              <a:rPr lang="en-US" altLang="zh-CN" dirty="0"/>
              <a:t>《</a:t>
            </a:r>
            <a:r>
              <a:rPr lang="zh-CN" altLang="zh-CN" dirty="0"/>
              <a:t>综合考试准备</a:t>
            </a:r>
            <a:r>
              <a:rPr lang="en-US" altLang="zh-CN" dirty="0"/>
              <a:t>》</a:t>
            </a:r>
          </a:p>
          <a:p>
            <a:r>
              <a:rPr lang="zh-CN" altLang="en-US" dirty="0"/>
              <a:t>综合考试</a:t>
            </a:r>
            <a:endParaRPr lang="en-US" altLang="zh-CN" dirty="0"/>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18</a:t>
            </a:fld>
            <a:endParaRPr lang="en-US" altLang="zh-CN"/>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a:t>加方</a:t>
            </a:r>
            <a:r>
              <a:rPr lang="zh-CN" altLang="en-US" dirty="0"/>
              <a:t>收费：</a:t>
            </a:r>
            <a:endParaRPr lang="en-US" altLang="zh-CN" dirty="0"/>
          </a:p>
          <a:p>
            <a:pPr>
              <a:buNone/>
            </a:pPr>
            <a:r>
              <a:rPr lang="zh-CN" altLang="en-US" dirty="0"/>
              <a:t>    每年</a:t>
            </a:r>
            <a:r>
              <a:rPr lang="en-US" altLang="zh-CN" dirty="0"/>
              <a:t>5,800</a:t>
            </a:r>
            <a:r>
              <a:rPr lang="zh-CN" altLang="en-US" dirty="0"/>
              <a:t>人民币</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19</a:t>
            </a:fld>
            <a:endParaRPr lang="en-US" altLang="zh-CN"/>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灯片编号占位符 5"/>
          <p:cNvSpPr>
            <a:spLocks noGrp="1"/>
          </p:cNvSpPr>
          <p:nvPr>
            <p:ph type="sldNum" sz="quarter" idx="12"/>
          </p:nvPr>
        </p:nvSpPr>
        <p:spPr>
          <a:noFill/>
          <a:ln>
            <a:miter lim="800000"/>
            <a:headEnd/>
            <a:tailEnd/>
          </a:ln>
        </p:spPr>
        <p:txBody>
          <a:bodyPr/>
          <a:lstStyle/>
          <a:p>
            <a:fld id="{79D1935A-44F1-4204-B48A-B2AA4F2E0224}" type="slidenum">
              <a:rPr lang="en-US" altLang="zh-CN" smtClean="0"/>
              <a:pPr/>
              <a:t>2</a:t>
            </a:fld>
            <a:endParaRPr lang="en-US" altLang="zh-CN"/>
          </a:p>
        </p:txBody>
      </p:sp>
      <p:sp>
        <p:nvSpPr>
          <p:cNvPr id="5122" name="Rectangle 2"/>
          <p:cNvSpPr>
            <a:spLocks noGrp="1" noChangeArrowheads="1"/>
          </p:cNvSpPr>
          <p:nvPr>
            <p:ph type="title"/>
          </p:nvPr>
        </p:nvSpPr>
        <p:spPr/>
        <p:txBody>
          <a:bodyPr/>
          <a:lstStyle/>
          <a:p>
            <a:pPr eaLnBrk="1" hangingPunct="1"/>
            <a:r>
              <a:rPr lang="zh-CN" altLang="en-US" dirty="0"/>
              <a:t>会计学科发展历程</a:t>
            </a:r>
          </a:p>
        </p:txBody>
      </p:sp>
      <p:sp>
        <p:nvSpPr>
          <p:cNvPr id="5123" name="Rectangle 3"/>
          <p:cNvSpPr>
            <a:spLocks noGrp="1" noChangeArrowheads="1"/>
          </p:cNvSpPr>
          <p:nvPr>
            <p:ph type="body" idx="1"/>
          </p:nvPr>
        </p:nvSpPr>
        <p:spPr>
          <a:xfrm>
            <a:off x="323850" y="1700808"/>
            <a:ext cx="8351838" cy="5004791"/>
          </a:xfrm>
        </p:spPr>
        <p:txBody>
          <a:bodyPr/>
          <a:lstStyle/>
          <a:p>
            <a:pPr algn="just" eaLnBrk="1" hangingPunct="1">
              <a:lnSpc>
                <a:spcPct val="110000"/>
              </a:lnSpc>
            </a:pPr>
            <a:r>
              <a:rPr lang="zh-CN" altLang="en-US" sz="2500" dirty="0">
                <a:solidFill>
                  <a:srgbClr val="000000"/>
                </a:solidFill>
                <a:latin typeface="宋体" pitchFamily="2" charset="-122"/>
                <a:ea typeface="宋体" pitchFamily="2" charset="-122"/>
              </a:rPr>
              <a:t>国际会计专业隶属于商学院会计学系</a:t>
            </a:r>
            <a:endParaRPr lang="en-US" altLang="zh-CN" sz="2500" dirty="0">
              <a:solidFill>
                <a:srgbClr val="000000"/>
              </a:solidFill>
              <a:latin typeface="宋体" pitchFamily="2" charset="-122"/>
              <a:ea typeface="宋体" pitchFamily="2" charset="-122"/>
            </a:endParaRPr>
          </a:p>
          <a:p>
            <a:pPr algn="just" eaLnBrk="1" hangingPunct="1">
              <a:lnSpc>
                <a:spcPct val="110000"/>
              </a:lnSpc>
            </a:pPr>
            <a:r>
              <a:rPr lang="zh-CN" altLang="en-US" sz="2500" dirty="0">
                <a:solidFill>
                  <a:srgbClr val="000000"/>
                </a:solidFill>
                <a:latin typeface="宋体" pitchFamily="2" charset="-122"/>
                <a:ea typeface="宋体" pitchFamily="2" charset="-122"/>
              </a:rPr>
              <a:t>会计学科（系）是南开大学成立时最早设立的系科之一。</a:t>
            </a:r>
          </a:p>
          <a:p>
            <a:pPr algn="just" eaLnBrk="1" hangingPunct="1">
              <a:lnSpc>
                <a:spcPct val="110000"/>
              </a:lnSpc>
            </a:pPr>
            <a:r>
              <a:rPr lang="en-US" altLang="zh-CN" sz="2500" dirty="0">
                <a:solidFill>
                  <a:srgbClr val="000000"/>
                </a:solidFill>
                <a:latin typeface="宋体" pitchFamily="2" charset="-122"/>
                <a:ea typeface="宋体" pitchFamily="2" charset="-122"/>
              </a:rPr>
              <a:t>1919</a:t>
            </a:r>
            <a:r>
              <a:rPr lang="zh-CN" altLang="en-US" sz="2500" dirty="0">
                <a:solidFill>
                  <a:srgbClr val="000000"/>
                </a:solidFill>
                <a:latin typeface="宋体" pitchFamily="2" charset="-122"/>
                <a:ea typeface="宋体" pitchFamily="2" charset="-122"/>
              </a:rPr>
              <a:t>年南开大学建校时，时任南开大学校长的张伯苓先生提出了“文以治国、理以强国、商以富国”的办学宗旨。</a:t>
            </a:r>
          </a:p>
          <a:p>
            <a:pPr algn="just" eaLnBrk="1" hangingPunct="1">
              <a:lnSpc>
                <a:spcPct val="110000"/>
              </a:lnSpc>
            </a:pPr>
            <a:r>
              <a:rPr lang="en-US" altLang="zh-CN" sz="2500" dirty="0">
                <a:solidFill>
                  <a:srgbClr val="000000"/>
                </a:solidFill>
                <a:latin typeface="宋体" pitchFamily="2" charset="-122"/>
                <a:ea typeface="宋体" pitchFamily="2" charset="-122"/>
              </a:rPr>
              <a:t>1987</a:t>
            </a:r>
            <a:r>
              <a:rPr lang="zh-CN" altLang="en-US" sz="2500" dirty="0">
                <a:solidFill>
                  <a:srgbClr val="000000"/>
                </a:solidFill>
                <a:latin typeface="宋体" pitchFamily="2" charset="-122"/>
                <a:ea typeface="宋体" pitchFamily="2" charset="-122"/>
              </a:rPr>
              <a:t>年会计学系开始招收硕士研究生</a:t>
            </a:r>
          </a:p>
          <a:p>
            <a:pPr algn="just" eaLnBrk="1" hangingPunct="1">
              <a:lnSpc>
                <a:spcPct val="110000"/>
              </a:lnSpc>
            </a:pPr>
            <a:r>
              <a:rPr lang="en-US" altLang="zh-CN" sz="2500" dirty="0">
                <a:solidFill>
                  <a:srgbClr val="000000"/>
                </a:solidFill>
                <a:latin typeface="宋体" pitchFamily="2" charset="-122"/>
                <a:ea typeface="宋体" pitchFamily="2" charset="-122"/>
              </a:rPr>
              <a:t>2002</a:t>
            </a:r>
            <a:r>
              <a:rPr lang="zh-CN" altLang="en-US" sz="2500" dirty="0">
                <a:solidFill>
                  <a:srgbClr val="000000"/>
                </a:solidFill>
                <a:latin typeface="宋体" pitchFamily="2" charset="-122"/>
                <a:ea typeface="宋体" pitchFamily="2" charset="-122"/>
              </a:rPr>
              <a:t>年开始招收博士研究生</a:t>
            </a:r>
          </a:p>
          <a:p>
            <a:pPr algn="just" eaLnBrk="1" hangingPunct="1">
              <a:lnSpc>
                <a:spcPct val="110000"/>
              </a:lnSpc>
            </a:pPr>
            <a:r>
              <a:rPr lang="en-US" altLang="zh-CN" sz="2500" dirty="0">
                <a:latin typeface="宋体" pitchFamily="2" charset="-122"/>
                <a:ea typeface="宋体" pitchFamily="2" charset="-122"/>
              </a:rPr>
              <a:t>2004</a:t>
            </a:r>
            <a:r>
              <a:rPr lang="zh-CN" altLang="en-US" sz="2500" dirty="0">
                <a:latin typeface="宋体" pitchFamily="2" charset="-122"/>
                <a:ea typeface="宋体" pitchFamily="2" charset="-122"/>
              </a:rPr>
              <a:t>年被批准为全国首批</a:t>
            </a:r>
            <a:r>
              <a:rPr lang="en-US" altLang="zh-CN" sz="2500" dirty="0">
                <a:latin typeface="宋体" pitchFamily="2" charset="-122"/>
                <a:ea typeface="宋体" pitchFamily="2" charset="-122"/>
              </a:rPr>
              <a:t>20</a:t>
            </a:r>
            <a:r>
              <a:rPr lang="zh-CN" altLang="en-US" sz="2500" dirty="0">
                <a:latin typeface="宋体" pitchFamily="2" charset="-122"/>
                <a:ea typeface="宋体" pitchFamily="2" charset="-122"/>
              </a:rPr>
              <a:t>家会计专业硕士</a:t>
            </a:r>
            <a:r>
              <a:rPr lang="en-US" altLang="zh-CN" sz="2500" dirty="0">
                <a:latin typeface="宋体" pitchFamily="2" charset="-122"/>
                <a:ea typeface="宋体" pitchFamily="2" charset="-122"/>
              </a:rPr>
              <a:t>(</a:t>
            </a:r>
            <a:r>
              <a:rPr lang="en-US" altLang="zh-CN" sz="2500" dirty="0" err="1">
                <a:latin typeface="宋体" pitchFamily="2" charset="-122"/>
                <a:ea typeface="宋体" pitchFamily="2" charset="-122"/>
              </a:rPr>
              <a:t>MPAcc</a:t>
            </a:r>
            <a:r>
              <a:rPr lang="en-US" altLang="zh-CN" sz="2500" dirty="0">
                <a:latin typeface="宋体" pitchFamily="2" charset="-122"/>
                <a:ea typeface="宋体" pitchFamily="2" charset="-122"/>
              </a:rPr>
              <a:t>)</a:t>
            </a:r>
            <a:r>
              <a:rPr lang="zh-CN" altLang="en-US" sz="2500" dirty="0">
                <a:latin typeface="宋体" pitchFamily="2" charset="-122"/>
                <a:ea typeface="宋体" pitchFamily="2" charset="-122"/>
              </a:rPr>
              <a:t>培养院校之一 </a:t>
            </a:r>
          </a:p>
          <a:p>
            <a:pPr algn="just" eaLnBrk="1" hangingPunct="1">
              <a:lnSpc>
                <a:spcPct val="110000"/>
              </a:lnSpc>
            </a:pPr>
            <a:r>
              <a:rPr lang="en-US" altLang="zh-CN" sz="2500" dirty="0">
                <a:solidFill>
                  <a:srgbClr val="000000"/>
                </a:solidFill>
                <a:latin typeface="宋体" pitchFamily="2" charset="-122"/>
                <a:ea typeface="宋体" pitchFamily="2" charset="-122"/>
              </a:rPr>
              <a:t>2011</a:t>
            </a:r>
            <a:r>
              <a:rPr lang="zh-CN" altLang="en-US" sz="2500" dirty="0">
                <a:solidFill>
                  <a:srgbClr val="000000"/>
                </a:solidFill>
                <a:latin typeface="宋体" pitchFamily="2" charset="-122"/>
                <a:ea typeface="宋体" pitchFamily="2" charset="-122"/>
              </a:rPr>
              <a:t>年</a:t>
            </a:r>
            <a:r>
              <a:rPr lang="zh-CN" altLang="en-US" sz="2500" dirty="0">
                <a:latin typeface="宋体" pitchFamily="2" charset="-122"/>
                <a:ea typeface="宋体" pitchFamily="2" charset="-122"/>
              </a:rPr>
              <a:t>被批准为全国首批审计专业硕士培养试点院校之一</a:t>
            </a:r>
            <a:endParaRPr lang="zh-CN" altLang="en-US" sz="2500" dirty="0">
              <a:solidFill>
                <a:srgbClr val="000000"/>
              </a:solidFill>
              <a:latin typeface="宋体" pitchFamily="2" charset="-122"/>
              <a:ea typeface="宋体" pitchFamily="2" charset="-122"/>
            </a:endParaRPr>
          </a:p>
          <a:p>
            <a:pPr algn="just" eaLnBrk="1" hangingPunct="1">
              <a:lnSpc>
                <a:spcPct val="110000"/>
              </a:lnSpc>
            </a:pPr>
            <a:endParaRPr lang="en-US" altLang="zh-CN" sz="2400" dirty="0">
              <a:solidFill>
                <a:srgbClr val="0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0" end="0"/>
                                            </p:txEl>
                                          </p:spTgt>
                                        </p:tgtEl>
                                        <p:attrNameLst>
                                          <p:attrName>style.visibility</p:attrName>
                                        </p:attrNameLst>
                                      </p:cBhvr>
                                      <p:to>
                                        <p:strVal val="visible"/>
                                      </p:to>
                                    </p:set>
                                    <p:anim calcmode="lin" valueType="num">
                                      <p:cBhvr additive="base">
                                        <p:cTn id="13"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3">
                                            <p:txEl>
                                              <p:pRg st="3" end="3"/>
                                            </p:txEl>
                                          </p:spTgt>
                                        </p:tgtEl>
                                        <p:attrNameLst>
                                          <p:attrName>style.visibility</p:attrName>
                                        </p:attrNameLst>
                                      </p:cBhvr>
                                      <p:to>
                                        <p:strVal val="visible"/>
                                      </p:to>
                                    </p:set>
                                    <p:anim calcmode="lin" valueType="num">
                                      <p:cBhvr additive="base">
                                        <p:cTn id="31" dur="500" fill="hold"/>
                                        <p:tgtEl>
                                          <p:spTgt spid="512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23">
                                            <p:txEl>
                                              <p:pRg st="4" end="4"/>
                                            </p:txEl>
                                          </p:spTgt>
                                        </p:tgtEl>
                                        <p:attrNameLst>
                                          <p:attrName>style.visibility</p:attrName>
                                        </p:attrNameLst>
                                      </p:cBhvr>
                                      <p:to>
                                        <p:strVal val="visible"/>
                                      </p:to>
                                    </p:set>
                                    <p:anim calcmode="lin" valueType="num">
                                      <p:cBhvr additive="base">
                                        <p:cTn id="37" dur="500" fill="hold"/>
                                        <p:tgtEl>
                                          <p:spTgt spid="512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23">
                                            <p:txEl>
                                              <p:pRg st="5" end="5"/>
                                            </p:txEl>
                                          </p:spTgt>
                                        </p:tgtEl>
                                        <p:attrNameLst>
                                          <p:attrName>style.visibility</p:attrName>
                                        </p:attrNameLst>
                                      </p:cBhvr>
                                      <p:to>
                                        <p:strVal val="visible"/>
                                      </p:to>
                                    </p:set>
                                    <p:anim calcmode="lin" valueType="num">
                                      <p:cBhvr additive="base">
                                        <p:cTn id="43" dur="500" fill="hold"/>
                                        <p:tgtEl>
                                          <p:spTgt spid="512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1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123">
                                            <p:txEl>
                                              <p:pRg st="6" end="6"/>
                                            </p:txEl>
                                          </p:spTgt>
                                        </p:tgtEl>
                                        <p:attrNameLst>
                                          <p:attrName>style.visibility</p:attrName>
                                        </p:attrNameLst>
                                      </p:cBhvr>
                                      <p:to>
                                        <p:strVal val="visible"/>
                                      </p:to>
                                    </p:set>
                                    <p:anim calcmode="lin" valueType="num">
                                      <p:cBhvr additive="base">
                                        <p:cTn id="49" dur="500" fill="hold"/>
                                        <p:tgtEl>
                                          <p:spTgt spid="512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12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灯片编号占位符 5"/>
          <p:cNvSpPr>
            <a:spLocks noGrp="1"/>
          </p:cNvSpPr>
          <p:nvPr>
            <p:ph type="sldNum" sz="quarter" idx="12"/>
          </p:nvPr>
        </p:nvSpPr>
        <p:spPr>
          <a:noFill/>
          <a:ln>
            <a:miter lim="800000"/>
            <a:headEnd/>
            <a:tailEnd/>
          </a:ln>
        </p:spPr>
        <p:txBody>
          <a:bodyPr/>
          <a:lstStyle/>
          <a:p>
            <a:fld id="{10F41420-E111-4BD0-BEDF-2B6F40D2640D}" type="slidenum">
              <a:rPr lang="en-US" altLang="zh-CN" smtClean="0"/>
              <a:pPr/>
              <a:t>20</a:t>
            </a:fld>
            <a:endParaRPr lang="en-US" altLang="zh-CN"/>
          </a:p>
        </p:txBody>
      </p:sp>
      <p:sp>
        <p:nvSpPr>
          <p:cNvPr id="29699" name="Rectangle 2"/>
          <p:cNvSpPr>
            <a:spLocks noGrp="1" noChangeArrowheads="1"/>
          </p:cNvSpPr>
          <p:nvPr>
            <p:ph type="title"/>
          </p:nvPr>
        </p:nvSpPr>
        <p:spPr/>
        <p:txBody>
          <a:bodyPr/>
          <a:lstStyle/>
          <a:p>
            <a:pPr eaLnBrk="1" hangingPunct="1"/>
            <a:r>
              <a:rPr lang="zh-CN" altLang="en-US" sz="4800" dirty="0">
                <a:ea typeface="宋体" pitchFamily="2" charset="-122"/>
              </a:rPr>
              <a:t>会计系的奖学金和助学金</a:t>
            </a:r>
          </a:p>
        </p:txBody>
      </p:sp>
      <p:sp>
        <p:nvSpPr>
          <p:cNvPr id="29700" name="Rectangle 3"/>
          <p:cNvSpPr>
            <a:spLocks noGrp="1" noChangeArrowheads="1"/>
          </p:cNvSpPr>
          <p:nvPr>
            <p:ph type="body" idx="1"/>
          </p:nvPr>
        </p:nvSpPr>
        <p:spPr/>
        <p:txBody>
          <a:bodyPr/>
          <a:lstStyle/>
          <a:p>
            <a:pPr eaLnBrk="1" hangingPunct="1"/>
            <a:r>
              <a:rPr lang="en-US" altLang="zh-CN" sz="3200" dirty="0"/>
              <a:t>CPA Canada</a:t>
            </a:r>
            <a:r>
              <a:rPr lang="zh-CN" altLang="zh-CN" sz="3200" dirty="0"/>
              <a:t>专业奖</a:t>
            </a:r>
            <a:r>
              <a:rPr lang="zh-CN" altLang="en-US" sz="3200" dirty="0"/>
              <a:t>助</a:t>
            </a:r>
            <a:r>
              <a:rPr lang="zh-CN" altLang="zh-CN" sz="3200" dirty="0"/>
              <a:t>学金</a:t>
            </a:r>
            <a:r>
              <a:rPr lang="zh-CN" altLang="en-US" sz="3200" dirty="0"/>
              <a:t>（只限国际会计专业）（</a:t>
            </a:r>
            <a:r>
              <a:rPr lang="en-US" altLang="zh-CN" sz="3200" dirty="0"/>
              <a:t>4</a:t>
            </a:r>
            <a:r>
              <a:rPr lang="zh-CN" altLang="en-US" sz="3200" dirty="0"/>
              <a:t>名奖学金，</a:t>
            </a:r>
            <a:r>
              <a:rPr lang="en-US" altLang="zh-CN" sz="3200" dirty="0"/>
              <a:t>1</a:t>
            </a:r>
            <a:r>
              <a:rPr lang="zh-CN" altLang="en-US" sz="3200" dirty="0"/>
              <a:t>名助学金）</a:t>
            </a:r>
            <a:endParaRPr lang="en-US" altLang="zh-CN" sz="3200" dirty="0"/>
          </a:p>
          <a:p>
            <a:pPr eaLnBrk="1" hangingPunct="1"/>
            <a:r>
              <a:rPr lang="zh-CN" altLang="en-US" sz="3200" dirty="0"/>
              <a:t>倚天奖助学金（</a:t>
            </a:r>
            <a:r>
              <a:rPr lang="en-US" altLang="zh-CN" sz="3200" dirty="0"/>
              <a:t>5</a:t>
            </a:r>
            <a:r>
              <a:rPr lang="zh-CN" altLang="en-US" sz="3200" dirty="0"/>
              <a:t>名奖学金，</a:t>
            </a:r>
            <a:r>
              <a:rPr lang="en-US" altLang="zh-CN" sz="3200" dirty="0"/>
              <a:t>10</a:t>
            </a:r>
            <a:r>
              <a:rPr lang="zh-CN" altLang="en-US" sz="3200" dirty="0"/>
              <a:t>名助学金）</a:t>
            </a:r>
            <a:endParaRPr lang="en-US" altLang="zh-CN" sz="3200" dirty="0"/>
          </a:p>
          <a:p>
            <a:pPr eaLnBrk="1" hangingPunct="1"/>
            <a:r>
              <a:rPr lang="zh-CN" altLang="en-US" sz="3200" dirty="0"/>
              <a:t>南开大学会计系</a:t>
            </a:r>
            <a:r>
              <a:rPr lang="en-US" altLang="zh-CN" sz="3200" dirty="0"/>
              <a:t>1997</a:t>
            </a:r>
            <a:r>
              <a:rPr lang="zh-CN" altLang="zh-CN" sz="3200" dirty="0"/>
              <a:t>级校友奖学金</a:t>
            </a:r>
            <a:r>
              <a:rPr lang="zh-CN" altLang="en-US" sz="3200" dirty="0"/>
              <a:t>（</a:t>
            </a:r>
            <a:r>
              <a:rPr lang="en-US" altLang="zh-CN" sz="3200" dirty="0"/>
              <a:t>20</a:t>
            </a:r>
            <a:r>
              <a:rPr lang="zh-CN" altLang="en-US" sz="3200" dirty="0"/>
              <a:t>人）</a:t>
            </a:r>
          </a:p>
          <a:p>
            <a:pPr eaLnBrk="1" hangingPunct="1"/>
            <a:endParaRPr lang="zh-CN" altLang="en-US" sz="3200" dirty="0"/>
          </a:p>
          <a:p>
            <a:pPr eaLnBrk="1" hangingPunct="1"/>
            <a:endParaRPr lang="en-US" altLang="zh-CN" sz="3200" dirty="0"/>
          </a:p>
        </p:txBody>
      </p:sp>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85800" y="1628800"/>
            <a:ext cx="7772400" cy="4680520"/>
          </a:xfrm>
        </p:spPr>
        <p:txBody>
          <a:bodyPr/>
          <a:lstStyle/>
          <a:p>
            <a:pPr>
              <a:buNone/>
            </a:pPr>
            <a:r>
              <a:rPr lang="zh-CN" altLang="zh-CN" sz="2400" dirty="0"/>
              <a:t> 一、选拔范围</a:t>
            </a:r>
          </a:p>
          <a:p>
            <a:pPr>
              <a:buNone/>
            </a:pPr>
            <a:r>
              <a:rPr lang="en-US" altLang="zh-CN" sz="2400" dirty="0"/>
              <a:t>   </a:t>
            </a:r>
            <a:r>
              <a:rPr lang="zh-CN" altLang="en-US" sz="2400" dirty="0"/>
              <a:t>    </a:t>
            </a:r>
            <a:r>
              <a:rPr lang="en-US" altLang="zh-CN" sz="2400" dirty="0"/>
              <a:t> </a:t>
            </a:r>
            <a:r>
              <a:rPr lang="en-US" altLang="zh-CN" sz="2400" dirty="0">
                <a:latin typeface="宋体" pitchFamily="2" charset="-122"/>
                <a:ea typeface="宋体" pitchFamily="2" charset="-122"/>
              </a:rPr>
              <a:t>2020</a:t>
            </a:r>
            <a:r>
              <a:rPr lang="zh-CN" altLang="zh-CN" sz="2400" dirty="0">
                <a:latin typeface="宋体" pitchFamily="2" charset="-122"/>
                <a:ea typeface="宋体" pitchFamily="2" charset="-122"/>
              </a:rPr>
              <a:t>级本科新生可自愿报名。</a:t>
            </a:r>
          </a:p>
          <a:p>
            <a:pPr>
              <a:buNone/>
            </a:pPr>
            <a:r>
              <a:rPr lang="zh-CN" altLang="zh-CN" sz="2400" dirty="0">
                <a:latin typeface="宋体" pitchFamily="2" charset="-122"/>
                <a:ea typeface="宋体" pitchFamily="2" charset="-122"/>
              </a:rPr>
              <a:t>二、招生名额</a:t>
            </a:r>
            <a:r>
              <a:rPr lang="zh-CN" altLang="en-US" sz="2400" dirty="0">
                <a:latin typeface="宋体" pitchFamily="2" charset="-122"/>
                <a:ea typeface="宋体" pitchFamily="2" charset="-122"/>
              </a:rPr>
              <a:t>及分配</a:t>
            </a:r>
            <a:endParaRPr lang="zh-CN"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共招收</a:t>
            </a:r>
            <a:r>
              <a:rPr lang="en-US" altLang="zh-CN" sz="2400" dirty="0">
                <a:latin typeface="宋体" pitchFamily="2" charset="-122"/>
                <a:ea typeface="宋体" pitchFamily="2" charset="-122"/>
              </a:rPr>
              <a:t>50</a:t>
            </a:r>
            <a:r>
              <a:rPr lang="zh-CN" altLang="en-US" sz="2400" dirty="0">
                <a:latin typeface="宋体" pitchFamily="2" charset="-122"/>
                <a:ea typeface="宋体" pitchFamily="2" charset="-122"/>
              </a:rPr>
              <a:t>人</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其中：工商管理类 </a:t>
            </a:r>
            <a:r>
              <a:rPr lang="en-US" altLang="zh-CN" sz="2400" dirty="0">
                <a:latin typeface="宋体" pitchFamily="2" charset="-122"/>
                <a:ea typeface="宋体" pitchFamily="2" charset="-122"/>
              </a:rPr>
              <a:t>40</a:t>
            </a:r>
            <a:r>
              <a:rPr lang="zh-CN" altLang="en-US" sz="2400" dirty="0">
                <a:latin typeface="宋体" pitchFamily="2" charset="-122"/>
                <a:ea typeface="宋体" pitchFamily="2" charset="-122"/>
              </a:rPr>
              <a:t>人</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全校：</a:t>
            </a:r>
            <a:r>
              <a:rPr lang="en-US" altLang="zh-CN" sz="2400" dirty="0">
                <a:latin typeface="宋体" pitchFamily="2" charset="-122"/>
                <a:ea typeface="宋体" pitchFamily="2" charset="-122"/>
              </a:rPr>
              <a:t>10</a:t>
            </a:r>
            <a:r>
              <a:rPr lang="zh-CN" altLang="en-US" sz="2400" dirty="0">
                <a:latin typeface="宋体" pitchFamily="2" charset="-122"/>
                <a:ea typeface="宋体" pitchFamily="2" charset="-122"/>
              </a:rPr>
              <a:t>人</a:t>
            </a:r>
            <a:endParaRPr lang="zh-CN" altLang="zh-CN" sz="2400" dirty="0">
              <a:latin typeface="宋体" pitchFamily="2" charset="-122"/>
              <a:ea typeface="宋体" pitchFamily="2" charset="-122"/>
            </a:endParaRPr>
          </a:p>
          <a:p>
            <a:pPr>
              <a:buNone/>
            </a:pPr>
            <a:r>
              <a:rPr lang="zh-CN" altLang="zh-CN" sz="2400" dirty="0">
                <a:latin typeface="宋体" pitchFamily="2" charset="-122"/>
                <a:ea typeface="宋体" pitchFamily="2" charset="-122"/>
              </a:rPr>
              <a:t>三、选拔</a:t>
            </a:r>
            <a:r>
              <a:rPr lang="zh-CN" altLang="en-US" sz="2400" dirty="0">
                <a:latin typeface="宋体" pitchFamily="2" charset="-122"/>
                <a:ea typeface="宋体" pitchFamily="2" charset="-122"/>
              </a:rPr>
              <a:t>办法</a:t>
            </a:r>
            <a:endParaRPr lang="zh-CN"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1.</a:t>
            </a:r>
            <a:r>
              <a:rPr lang="zh-CN" altLang="zh-CN" sz="2400" dirty="0">
                <a:latin typeface="宋体" pitchFamily="2" charset="-122"/>
                <a:ea typeface="宋体" pitchFamily="2" charset="-122"/>
              </a:rPr>
              <a:t> </a:t>
            </a:r>
            <a:r>
              <a:rPr lang="zh-CN" altLang="en-US" sz="2400" dirty="0">
                <a:latin typeface="宋体" pitchFamily="2" charset="-122"/>
                <a:ea typeface="宋体" pitchFamily="2" charset="-122"/>
              </a:rPr>
              <a:t>参加学校统一组织的</a:t>
            </a:r>
            <a:r>
              <a:rPr lang="zh-CN" altLang="zh-CN" sz="2400" dirty="0">
                <a:latin typeface="宋体" pitchFamily="2" charset="-122"/>
                <a:ea typeface="宋体" pitchFamily="2" charset="-122"/>
              </a:rPr>
              <a:t>外语和数学考试</a:t>
            </a:r>
          </a:p>
          <a:p>
            <a:pPr>
              <a:buNone/>
            </a:pPr>
            <a:r>
              <a:rPr lang="en-US" altLang="zh-CN" sz="2400" dirty="0">
                <a:latin typeface="宋体" pitchFamily="2" charset="-122"/>
                <a:ea typeface="宋体" pitchFamily="2" charset="-122"/>
              </a:rPr>
              <a:t>   2. </a:t>
            </a:r>
            <a:r>
              <a:rPr lang="zh-CN" altLang="en-US" sz="2400" dirty="0">
                <a:latin typeface="宋体" pitchFamily="2" charset="-122"/>
                <a:ea typeface="宋体" pitchFamily="2" charset="-122"/>
              </a:rPr>
              <a:t>参加国际会计专业的面试</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面试比例为</a:t>
            </a:r>
            <a:r>
              <a:rPr lang="en-US" altLang="zh-CN" sz="2400" dirty="0">
                <a:latin typeface="宋体" pitchFamily="2" charset="-122"/>
                <a:ea typeface="宋体" pitchFamily="2" charset="-122"/>
              </a:rPr>
              <a:t>1:1.2</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21</a:t>
            </a:fld>
            <a:endParaRPr lang="en-US" altLang="zh-CN"/>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83568" y="1916832"/>
            <a:ext cx="7772400" cy="4752528"/>
          </a:xfrm>
        </p:spPr>
        <p:txBody>
          <a:bodyPr/>
          <a:lstStyle/>
          <a:p>
            <a:pPr>
              <a:buNone/>
            </a:pPr>
            <a:r>
              <a:rPr lang="zh-CN" altLang="zh-CN" dirty="0"/>
              <a:t>四、录取</a:t>
            </a:r>
            <a:r>
              <a:rPr lang="zh-CN" altLang="en-US" dirty="0"/>
              <a:t>办法</a:t>
            </a:r>
            <a:endParaRPr lang="zh-CN" altLang="zh-CN" dirty="0"/>
          </a:p>
          <a:p>
            <a:pPr>
              <a:lnSpc>
                <a:spcPct val="100000"/>
              </a:lnSpc>
            </a:pPr>
            <a:r>
              <a:rPr lang="zh-CN" altLang="en-US" sz="2600" dirty="0">
                <a:latin typeface="宋体" pitchFamily="2" charset="-122"/>
                <a:ea typeface="宋体" pitchFamily="2" charset="-122"/>
              </a:rPr>
              <a:t>数学和外语笔试成绩   </a:t>
            </a:r>
            <a:r>
              <a:rPr lang="en-US" altLang="zh-CN" sz="2600" dirty="0">
                <a:latin typeface="宋体" pitchFamily="2" charset="-122"/>
                <a:ea typeface="宋体" pitchFamily="2" charset="-122"/>
              </a:rPr>
              <a:t>70%</a:t>
            </a:r>
          </a:p>
          <a:p>
            <a:pPr>
              <a:lnSpc>
                <a:spcPct val="100000"/>
              </a:lnSpc>
            </a:pPr>
            <a:r>
              <a:rPr lang="zh-CN" altLang="en-US" sz="2600" dirty="0">
                <a:latin typeface="宋体" pitchFamily="2" charset="-122"/>
                <a:ea typeface="宋体" pitchFamily="2" charset="-122"/>
              </a:rPr>
              <a:t>面试                 </a:t>
            </a:r>
            <a:r>
              <a:rPr lang="en-US" altLang="zh-CN" sz="2600" dirty="0">
                <a:latin typeface="宋体" pitchFamily="2" charset="-122"/>
                <a:ea typeface="宋体" pitchFamily="2" charset="-122"/>
              </a:rPr>
              <a:t>30%</a:t>
            </a:r>
          </a:p>
          <a:p>
            <a:pPr>
              <a:lnSpc>
                <a:spcPct val="100000"/>
              </a:lnSpc>
            </a:pPr>
            <a:r>
              <a:rPr lang="zh-CN" altLang="zh-CN" sz="2600" dirty="0">
                <a:latin typeface="宋体" pitchFamily="2" charset="-122"/>
                <a:ea typeface="宋体" pitchFamily="2" charset="-122"/>
              </a:rPr>
              <a:t>根据</a:t>
            </a:r>
            <a:r>
              <a:rPr lang="zh-CN" altLang="en-US" sz="2600" dirty="0">
                <a:latin typeface="宋体" pitchFamily="2" charset="-122"/>
                <a:ea typeface="宋体" pitchFamily="2" charset="-122"/>
              </a:rPr>
              <a:t>笔试和面试</a:t>
            </a:r>
            <a:r>
              <a:rPr lang="zh-CN" altLang="zh-CN" sz="2600" dirty="0">
                <a:latin typeface="宋体" pitchFamily="2" charset="-122"/>
                <a:ea typeface="宋体" pitchFamily="2" charset="-122"/>
              </a:rPr>
              <a:t>综合成绩由高到低录取</a:t>
            </a:r>
          </a:p>
          <a:p>
            <a:r>
              <a:rPr lang="zh-CN" altLang="en-US" dirty="0">
                <a:latin typeface="宋体" pitchFamily="2" charset="-122"/>
                <a:ea typeface="宋体" pitchFamily="2" charset="-122"/>
              </a:rPr>
              <a:t>同时参考高考成绩                  </a:t>
            </a:r>
            <a:endParaRPr lang="en-US" altLang="zh-CN" dirty="0">
              <a:latin typeface="宋体" pitchFamily="2" charset="-122"/>
              <a:ea typeface="宋体" pitchFamily="2" charset="-122"/>
            </a:endParaRPr>
          </a:p>
          <a:p>
            <a:endParaRPr lang="zh-CN" altLang="en-US" dirty="0"/>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22</a:t>
            </a:fld>
            <a:endParaRPr lang="en-US" altLang="zh-CN"/>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灯片编号占位符 5"/>
          <p:cNvSpPr>
            <a:spLocks noGrp="1"/>
          </p:cNvSpPr>
          <p:nvPr>
            <p:ph type="sldNum" sz="quarter" idx="12"/>
          </p:nvPr>
        </p:nvSpPr>
        <p:spPr>
          <a:noFill/>
          <a:ln>
            <a:miter lim="800000"/>
            <a:headEnd/>
            <a:tailEnd/>
          </a:ln>
        </p:spPr>
        <p:txBody>
          <a:bodyPr/>
          <a:lstStyle/>
          <a:p>
            <a:fld id="{F395C22C-8793-46A8-8911-C477A1CD0AB2}" type="slidenum">
              <a:rPr lang="en-US" altLang="zh-CN" smtClean="0"/>
              <a:pPr/>
              <a:t>23</a:t>
            </a:fld>
            <a:endParaRPr lang="en-US" altLang="zh-CN"/>
          </a:p>
        </p:txBody>
      </p:sp>
      <p:sp>
        <p:nvSpPr>
          <p:cNvPr id="64514" name="Rectangle 2"/>
          <p:cNvSpPr>
            <a:spLocks noGrp="1" noChangeArrowheads="1"/>
          </p:cNvSpPr>
          <p:nvPr>
            <p:ph type="ctrTitle"/>
          </p:nvPr>
        </p:nvSpPr>
        <p:spPr>
          <a:xfrm>
            <a:off x="298474" y="1980406"/>
            <a:ext cx="8137526" cy="2897188"/>
          </a:xfrm>
        </p:spPr>
        <p:txBody>
          <a:bodyPr/>
          <a:lstStyle/>
          <a:p>
            <a:pPr algn="l" eaLnBrk="1" hangingPunct="1">
              <a:lnSpc>
                <a:spcPct val="120000"/>
              </a:lnSpc>
              <a:defRPr/>
            </a:pPr>
            <a:r>
              <a:rPr lang="en-US" altLang="zh-CN" sz="4000" dirty="0">
                <a:solidFill>
                  <a:srgbClr val="9900FF"/>
                </a:solidFill>
                <a:effectLst>
                  <a:outerShdw blurRad="38100" dist="38100" dir="2700000" algn="tl">
                    <a:srgbClr val="000000"/>
                  </a:outerShdw>
                </a:effectLst>
              </a:rPr>
              <a:t>      </a:t>
            </a:r>
            <a:r>
              <a:rPr lang="zh-CN" altLang="en-US" sz="4000" dirty="0">
                <a:solidFill>
                  <a:schemeClr val="bg1"/>
                </a:solidFill>
                <a:effectLst>
                  <a:outerShdw blurRad="38100" dist="38100" dir="2700000" algn="tl">
                    <a:srgbClr val="000000"/>
                  </a:outerShdw>
                </a:effectLst>
              </a:rPr>
              <a:t>          </a:t>
            </a:r>
            <a:br>
              <a:rPr lang="zh-CN" altLang="en-US" sz="4000" dirty="0">
                <a:solidFill>
                  <a:schemeClr val="bg1"/>
                </a:solidFill>
                <a:effectLst>
                  <a:outerShdw blurRad="38100" dist="38100" dir="2700000" algn="tl">
                    <a:srgbClr val="000000"/>
                  </a:outerShdw>
                </a:effectLst>
              </a:rPr>
            </a:br>
            <a:r>
              <a:rPr lang="zh-CN" altLang="en-US" sz="4000" dirty="0">
                <a:solidFill>
                  <a:schemeClr val="bg1"/>
                </a:solidFill>
                <a:effectLst>
                  <a:outerShdw blurRad="38100" dist="38100" dir="2700000" algn="tl">
                    <a:srgbClr val="000000"/>
                  </a:outerShdw>
                </a:effectLst>
              </a:rPr>
              <a:t>          </a:t>
            </a:r>
            <a:r>
              <a:rPr lang="zh-CN" altLang="en-US" sz="6000" b="0" dirty="0">
                <a:solidFill>
                  <a:srgbClr val="FF0000"/>
                </a:solidFill>
                <a:effectLst>
                  <a:outerShdw blurRad="38100" dist="38100" dir="2700000" algn="tl">
                    <a:srgbClr val="000000"/>
                  </a:outerShdw>
                </a:effectLst>
                <a:ea typeface="华文行楷" pitchFamily="2" charset="-122"/>
              </a:rPr>
              <a:t>欢迎各位同学报考</a:t>
            </a:r>
            <a:br>
              <a:rPr lang="en-US" altLang="zh-CN" sz="6000" b="0" dirty="0">
                <a:solidFill>
                  <a:srgbClr val="FF0000"/>
                </a:solidFill>
                <a:effectLst>
                  <a:outerShdw blurRad="38100" dist="38100" dir="2700000" algn="tl">
                    <a:srgbClr val="000000"/>
                  </a:outerShdw>
                </a:effectLst>
                <a:ea typeface="华文行楷" pitchFamily="2" charset="-122"/>
              </a:rPr>
            </a:br>
            <a:r>
              <a:rPr lang="en-US" altLang="zh-CN" sz="6000" b="0" dirty="0">
                <a:solidFill>
                  <a:srgbClr val="FF0000"/>
                </a:solidFill>
                <a:effectLst>
                  <a:outerShdw blurRad="38100" dist="38100" dir="2700000" algn="tl">
                    <a:srgbClr val="000000"/>
                  </a:outerShdw>
                </a:effectLst>
                <a:ea typeface="华文行楷" pitchFamily="2" charset="-122"/>
              </a:rPr>
              <a:t>        </a:t>
            </a:r>
            <a:r>
              <a:rPr lang="zh-CN" altLang="en-US" sz="6000" b="0" dirty="0">
                <a:solidFill>
                  <a:srgbClr val="FF0000"/>
                </a:solidFill>
                <a:effectLst>
                  <a:outerShdw blurRad="38100" dist="38100" dir="2700000" algn="tl">
                    <a:srgbClr val="000000"/>
                  </a:outerShdw>
                </a:effectLst>
                <a:ea typeface="华文行楷" pitchFamily="2" charset="-122"/>
              </a:rPr>
              <a:t>  国际会计专业！</a:t>
            </a:r>
            <a:br>
              <a:rPr lang="zh-CN" altLang="en-US" sz="6000" b="0" dirty="0">
                <a:solidFill>
                  <a:srgbClr val="FF0000"/>
                </a:solidFill>
                <a:effectLst>
                  <a:outerShdw blurRad="38100" dist="38100" dir="2700000" algn="tl">
                    <a:srgbClr val="000000"/>
                  </a:outerShdw>
                </a:effectLst>
                <a:ea typeface="华文行楷" pitchFamily="2" charset="-122"/>
              </a:rPr>
            </a:br>
            <a:r>
              <a:rPr lang="zh-CN" altLang="en-US" sz="6000" b="0" dirty="0">
                <a:solidFill>
                  <a:srgbClr val="FF0000"/>
                </a:solidFill>
                <a:effectLst>
                  <a:outerShdw blurRad="38100" dist="38100" dir="2700000" algn="tl">
                    <a:srgbClr val="000000"/>
                  </a:outerShdw>
                </a:effectLst>
                <a:ea typeface="华文行楷" pitchFamily="2" charset="-122"/>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wipe(left)">
                                      <p:cBhvr>
                                        <p:cTn id="7" dur="5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灯片编号占位符 5"/>
          <p:cNvSpPr>
            <a:spLocks noGrp="1"/>
          </p:cNvSpPr>
          <p:nvPr>
            <p:ph type="sldNum" sz="quarter" idx="12"/>
          </p:nvPr>
        </p:nvSpPr>
        <p:spPr>
          <a:noFill/>
          <a:ln>
            <a:miter lim="800000"/>
            <a:headEnd/>
            <a:tailEnd/>
          </a:ln>
        </p:spPr>
        <p:txBody>
          <a:bodyPr/>
          <a:lstStyle/>
          <a:p>
            <a:fld id="{2A6120B2-167A-4C49-9AD8-AF41B8282451}" type="slidenum">
              <a:rPr lang="en-US" altLang="zh-CN" smtClean="0"/>
              <a:pPr/>
              <a:t>3</a:t>
            </a:fld>
            <a:endParaRPr lang="en-US" altLang="zh-CN"/>
          </a:p>
        </p:txBody>
      </p:sp>
      <p:sp>
        <p:nvSpPr>
          <p:cNvPr id="9218" name="Rectangle 2"/>
          <p:cNvSpPr>
            <a:spLocks noGrp="1" noChangeArrowheads="1"/>
          </p:cNvSpPr>
          <p:nvPr>
            <p:ph type="title"/>
          </p:nvPr>
        </p:nvSpPr>
        <p:spPr/>
        <p:txBody>
          <a:bodyPr/>
          <a:lstStyle/>
          <a:p>
            <a:pPr eaLnBrk="1" hangingPunct="1"/>
            <a:r>
              <a:rPr lang="zh-CN" altLang="en-US"/>
              <a:t>会计学系的本科教学</a:t>
            </a:r>
          </a:p>
        </p:txBody>
      </p:sp>
      <p:sp>
        <p:nvSpPr>
          <p:cNvPr id="9219" name="Rectangle 3"/>
          <p:cNvSpPr>
            <a:spLocks noGrp="1" noChangeArrowheads="1"/>
          </p:cNvSpPr>
          <p:nvPr>
            <p:ph type="body" idx="1"/>
          </p:nvPr>
        </p:nvSpPr>
        <p:spPr>
          <a:xfrm>
            <a:off x="685800" y="1981200"/>
            <a:ext cx="7772400" cy="4267200"/>
          </a:xfrm>
        </p:spPr>
        <p:txBody>
          <a:bodyPr/>
          <a:lstStyle/>
          <a:p>
            <a:pPr eaLnBrk="1" hangingPunct="1">
              <a:lnSpc>
                <a:spcPct val="110000"/>
              </a:lnSpc>
            </a:pPr>
            <a:r>
              <a:rPr lang="zh-CN" altLang="en-US" dirty="0"/>
              <a:t>南开大学商学院会计学系本科规模：</a:t>
            </a:r>
          </a:p>
          <a:p>
            <a:pPr eaLnBrk="1" hangingPunct="1">
              <a:lnSpc>
                <a:spcPct val="110000"/>
              </a:lnSpc>
            </a:pPr>
            <a:r>
              <a:rPr lang="zh-CN" altLang="en-US" dirty="0"/>
              <a:t>每年招收大约</a:t>
            </a:r>
            <a:r>
              <a:rPr lang="en-US" altLang="zh-CN" dirty="0"/>
              <a:t>90</a:t>
            </a:r>
            <a:r>
              <a:rPr lang="zh-CN" altLang="en-US" dirty="0"/>
              <a:t>人</a:t>
            </a:r>
            <a:endParaRPr lang="en-US" altLang="zh-CN" dirty="0"/>
          </a:p>
          <a:p>
            <a:pPr eaLnBrk="1" hangingPunct="1">
              <a:lnSpc>
                <a:spcPct val="110000"/>
              </a:lnSpc>
            </a:pPr>
            <a:r>
              <a:rPr lang="zh-CN" altLang="en-US" dirty="0"/>
              <a:t>两个专业：</a:t>
            </a:r>
            <a:endParaRPr lang="en-US" altLang="zh-CN" dirty="0"/>
          </a:p>
          <a:p>
            <a:pPr eaLnBrk="1" hangingPunct="1">
              <a:lnSpc>
                <a:spcPct val="110000"/>
              </a:lnSpc>
              <a:buNone/>
            </a:pPr>
            <a:r>
              <a:rPr lang="zh-CN" altLang="en-US" dirty="0"/>
              <a:t>         国际会计 </a:t>
            </a:r>
            <a:endParaRPr lang="en-US" altLang="zh-CN" dirty="0"/>
          </a:p>
          <a:p>
            <a:pPr eaLnBrk="1" hangingPunct="1">
              <a:lnSpc>
                <a:spcPct val="110000"/>
              </a:lnSpc>
              <a:buNone/>
            </a:pPr>
            <a:r>
              <a:rPr lang="en-US" altLang="zh-CN" dirty="0"/>
              <a:t>         </a:t>
            </a:r>
            <a:r>
              <a:rPr lang="zh-CN" altLang="en-US" dirty="0"/>
              <a:t>会计学（普通会计学）</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 calcmode="lin" valueType="num">
                                      <p:cBhvr additive="base">
                                        <p:cTn id="13"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1" end="1"/>
                                            </p:txEl>
                                          </p:spTgt>
                                        </p:tgtEl>
                                        <p:attrNameLst>
                                          <p:attrName>style.visibility</p:attrName>
                                        </p:attrNameLst>
                                      </p:cBhvr>
                                      <p:to>
                                        <p:strVal val="visible"/>
                                      </p:to>
                                    </p:set>
                                    <p:anim calcmode="lin" valueType="num">
                                      <p:cBhvr additive="base">
                                        <p:cTn id="19"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2" end="2"/>
                                            </p:txEl>
                                          </p:spTgt>
                                        </p:tgtEl>
                                        <p:attrNameLst>
                                          <p:attrName>style.visibility</p:attrName>
                                        </p:attrNameLst>
                                      </p:cBhvr>
                                      <p:to>
                                        <p:strVal val="visible"/>
                                      </p:to>
                                    </p:set>
                                    <p:anim calcmode="lin" valueType="num">
                                      <p:cBhvr additive="base">
                                        <p:cTn id="25"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19">
                                            <p:txEl>
                                              <p:pRg st="3" end="3"/>
                                            </p:txEl>
                                          </p:spTgt>
                                        </p:tgtEl>
                                        <p:attrNameLst>
                                          <p:attrName>style.visibility</p:attrName>
                                        </p:attrNameLst>
                                      </p:cBhvr>
                                      <p:to>
                                        <p:strVal val="visible"/>
                                      </p:to>
                                    </p:set>
                                    <p:anim calcmode="lin" valueType="num">
                                      <p:cBhvr additive="base">
                                        <p:cTn id="31"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19">
                                            <p:txEl>
                                              <p:pRg st="4" end="4"/>
                                            </p:txEl>
                                          </p:spTgt>
                                        </p:tgtEl>
                                        <p:attrNameLst>
                                          <p:attrName>style.visibility</p:attrName>
                                        </p:attrNameLst>
                                      </p:cBhvr>
                                      <p:to>
                                        <p:strVal val="visible"/>
                                      </p:to>
                                    </p:set>
                                    <p:anim calcmode="lin" valueType="num">
                                      <p:cBhvr additive="base">
                                        <p:cTn id="37"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5"/>
          <p:cNvSpPr>
            <a:spLocks noGrp="1"/>
          </p:cNvSpPr>
          <p:nvPr>
            <p:ph type="sldNum" sz="quarter" idx="12"/>
          </p:nvPr>
        </p:nvSpPr>
        <p:spPr>
          <a:noFill/>
          <a:ln>
            <a:miter lim="800000"/>
            <a:headEnd/>
            <a:tailEnd/>
          </a:ln>
        </p:spPr>
        <p:txBody>
          <a:bodyPr/>
          <a:lstStyle/>
          <a:p>
            <a:fld id="{2D3B4E06-F5E9-473A-8D52-BDA9A5C89161}" type="slidenum">
              <a:rPr lang="en-US" altLang="zh-CN" smtClean="0"/>
              <a:pPr/>
              <a:t>4</a:t>
            </a:fld>
            <a:endParaRPr lang="en-US" altLang="zh-CN"/>
          </a:p>
        </p:txBody>
      </p:sp>
      <p:sp>
        <p:nvSpPr>
          <p:cNvPr id="7171" name="Rectangle 2"/>
          <p:cNvSpPr>
            <a:spLocks noGrp="1" noChangeArrowheads="1"/>
          </p:cNvSpPr>
          <p:nvPr>
            <p:ph type="title"/>
          </p:nvPr>
        </p:nvSpPr>
        <p:spPr>
          <a:xfrm>
            <a:off x="179512" y="260648"/>
            <a:ext cx="7772400" cy="1143000"/>
          </a:xfrm>
        </p:spPr>
        <p:txBody>
          <a:bodyPr/>
          <a:lstStyle/>
          <a:p>
            <a:pPr eaLnBrk="1" hangingPunct="1"/>
            <a:r>
              <a:rPr lang="zh-CN" altLang="en-US" dirty="0">
                <a:solidFill>
                  <a:schemeClr val="tx1"/>
                </a:solidFill>
              </a:rPr>
              <a:t>国际会计专业</a:t>
            </a:r>
            <a:endParaRPr lang="en-US" altLang="zh-CN" dirty="0">
              <a:solidFill>
                <a:schemeClr val="tx1"/>
              </a:solidFill>
            </a:endParaRPr>
          </a:p>
        </p:txBody>
      </p:sp>
      <p:sp>
        <p:nvSpPr>
          <p:cNvPr id="7172" name="Rectangle 3"/>
          <p:cNvSpPr>
            <a:spLocks noGrp="1" noChangeArrowheads="1"/>
          </p:cNvSpPr>
          <p:nvPr>
            <p:ph type="body" idx="1"/>
          </p:nvPr>
        </p:nvSpPr>
        <p:spPr>
          <a:xfrm>
            <a:off x="251520" y="1268760"/>
            <a:ext cx="8569325" cy="5329238"/>
          </a:xfrm>
        </p:spPr>
        <p:txBody>
          <a:bodyPr/>
          <a:lstStyle/>
          <a:p>
            <a:pPr eaLnBrk="1" hangingPunct="1">
              <a:defRPr/>
            </a:pPr>
            <a:endParaRPr lang="en-US" altLang="zh-CN" sz="2400" dirty="0">
              <a:solidFill>
                <a:srgbClr val="FF0000"/>
              </a:solidFill>
            </a:endParaRPr>
          </a:p>
          <a:p>
            <a:pPr eaLnBrk="1" hangingPunct="1">
              <a:lnSpc>
                <a:spcPct val="100000"/>
              </a:lnSpc>
              <a:defRPr/>
            </a:pPr>
            <a:r>
              <a:rPr lang="zh-CN" altLang="zh-CN" sz="2500" dirty="0">
                <a:latin typeface="宋体" pitchFamily="2" charset="-122"/>
                <a:ea typeface="宋体" pitchFamily="2" charset="-122"/>
              </a:rPr>
              <a:t>南开大学与加拿大特许专业会计师协会（</a:t>
            </a:r>
            <a:r>
              <a:rPr lang="en-US" altLang="zh-CN" sz="2500" dirty="0">
                <a:latin typeface="宋体" pitchFamily="2" charset="-122"/>
                <a:ea typeface="宋体" pitchFamily="2" charset="-122"/>
              </a:rPr>
              <a:t>Chartered Professional Accountants of Canada</a:t>
            </a:r>
            <a:r>
              <a:rPr lang="zh-CN" altLang="zh-CN" sz="2500" dirty="0">
                <a:latin typeface="宋体" pitchFamily="2" charset="-122"/>
                <a:ea typeface="宋体" pitchFamily="2" charset="-122"/>
              </a:rPr>
              <a:t>（简称</a:t>
            </a:r>
            <a:r>
              <a:rPr lang="en-US" altLang="zh-CN" sz="2500" dirty="0">
                <a:latin typeface="宋体" pitchFamily="2" charset="-122"/>
                <a:ea typeface="宋体" pitchFamily="2" charset="-122"/>
              </a:rPr>
              <a:t>CPA Canada</a:t>
            </a:r>
            <a:r>
              <a:rPr lang="zh-CN" altLang="zh-CN" sz="2500" dirty="0">
                <a:latin typeface="宋体" pitchFamily="2" charset="-122"/>
                <a:ea typeface="宋体" pitchFamily="2" charset="-122"/>
              </a:rPr>
              <a:t>），原</a:t>
            </a:r>
            <a:r>
              <a:rPr lang="en-US" altLang="zh-CN" sz="2500" dirty="0">
                <a:latin typeface="宋体" pitchFamily="2" charset="-122"/>
                <a:ea typeface="宋体" pitchFamily="2" charset="-122"/>
              </a:rPr>
              <a:t>CGA</a:t>
            </a:r>
            <a:r>
              <a:rPr lang="zh-CN" altLang="zh-CN" sz="2500" dirty="0">
                <a:latin typeface="宋体" pitchFamily="2" charset="-122"/>
                <a:ea typeface="宋体" pitchFamily="2" charset="-122"/>
              </a:rPr>
              <a:t>）合作</a:t>
            </a:r>
            <a:r>
              <a:rPr lang="zh-CN" altLang="en-US" sz="2500" dirty="0">
                <a:latin typeface="宋体" pitchFamily="2" charset="-122"/>
                <a:ea typeface="宋体" pitchFamily="2" charset="-122"/>
              </a:rPr>
              <a:t>设立。</a:t>
            </a:r>
            <a:endParaRPr lang="en-US" altLang="zh-CN" sz="2500" dirty="0">
              <a:latin typeface="宋体" pitchFamily="2" charset="-122"/>
              <a:ea typeface="宋体" pitchFamily="2" charset="-122"/>
            </a:endParaRPr>
          </a:p>
          <a:p>
            <a:pPr eaLnBrk="1" hangingPunct="1">
              <a:lnSpc>
                <a:spcPct val="100000"/>
              </a:lnSpc>
              <a:defRPr/>
            </a:pPr>
            <a:r>
              <a:rPr lang="en-US" altLang="zh-CN" sz="2500" dirty="0">
                <a:latin typeface="宋体" pitchFamily="2" charset="-122"/>
                <a:ea typeface="宋体" pitchFamily="2" charset="-122"/>
              </a:rPr>
              <a:t>2001</a:t>
            </a:r>
            <a:r>
              <a:rPr lang="zh-CN" altLang="en-US" sz="2500" dirty="0">
                <a:latin typeface="宋体" pitchFamily="2" charset="-122"/>
                <a:ea typeface="宋体" pitchFamily="2" charset="-122"/>
              </a:rPr>
              <a:t>年，经教育部批准设立，并招收第一届学生</a:t>
            </a:r>
            <a:endParaRPr lang="en-US" altLang="zh-CN" sz="2500" dirty="0">
              <a:latin typeface="宋体" pitchFamily="2" charset="-122"/>
              <a:ea typeface="宋体" pitchFamily="2" charset="-122"/>
            </a:endParaRPr>
          </a:p>
          <a:p>
            <a:pPr eaLnBrk="1" hangingPunct="1">
              <a:lnSpc>
                <a:spcPct val="100000"/>
              </a:lnSpc>
              <a:defRPr/>
            </a:pPr>
            <a:r>
              <a:rPr lang="zh-CN" altLang="zh-CN" sz="2500" dirty="0">
                <a:latin typeface="宋体" pitchFamily="2" charset="-122"/>
                <a:ea typeface="宋体" pitchFamily="2" charset="-122"/>
              </a:rPr>
              <a:t>本合作项目现在已经连续运转</a:t>
            </a:r>
            <a:r>
              <a:rPr lang="en-US" altLang="zh-CN" sz="2500" dirty="0">
                <a:latin typeface="宋体" pitchFamily="2" charset="-122"/>
                <a:ea typeface="宋体" pitchFamily="2" charset="-122"/>
              </a:rPr>
              <a:t>19</a:t>
            </a:r>
            <a:r>
              <a:rPr lang="zh-CN" altLang="zh-CN" sz="2500" dirty="0">
                <a:latin typeface="宋体" pitchFamily="2" charset="-122"/>
                <a:ea typeface="宋体" pitchFamily="2" charset="-122"/>
              </a:rPr>
              <a:t>年</a:t>
            </a:r>
            <a:endParaRPr lang="en-US" altLang="zh-CN" sz="2500" dirty="0">
              <a:latin typeface="宋体" pitchFamily="2" charset="-122"/>
              <a:ea typeface="宋体" pitchFamily="2" charset="-122"/>
            </a:endParaRPr>
          </a:p>
          <a:p>
            <a:pPr eaLnBrk="1" hangingPunct="1">
              <a:lnSpc>
                <a:spcPct val="100000"/>
              </a:lnSpc>
              <a:defRPr/>
            </a:pPr>
            <a:r>
              <a:rPr lang="zh-CN" altLang="en-US" sz="2500" dirty="0">
                <a:latin typeface="宋体" pitchFamily="2" charset="-122"/>
                <a:ea typeface="宋体" pitchFamily="2" charset="-122"/>
              </a:rPr>
              <a:t>南开大学的品牌和特色专业之一</a:t>
            </a:r>
            <a:endParaRPr lang="en-US" altLang="zh-CN" sz="2500" dirty="0">
              <a:latin typeface="宋体" pitchFamily="2" charset="-122"/>
              <a:ea typeface="宋体" pitchFamily="2" charset="-122"/>
            </a:endParaRPr>
          </a:p>
          <a:p>
            <a:pPr eaLnBrk="1" hangingPunct="1">
              <a:lnSpc>
                <a:spcPct val="100000"/>
              </a:lnSpc>
              <a:defRPr/>
            </a:pPr>
            <a:r>
              <a:rPr lang="zh-CN" altLang="zh-CN" sz="2500" dirty="0">
                <a:latin typeface="宋体" pitchFamily="2" charset="-122"/>
                <a:ea typeface="宋体" pitchFamily="2" charset="-122"/>
              </a:rPr>
              <a:t>取得了良好的</a:t>
            </a:r>
            <a:r>
              <a:rPr lang="zh-CN" altLang="en-US" sz="2500" dirty="0">
                <a:latin typeface="宋体" pitchFamily="2" charset="-122"/>
                <a:ea typeface="宋体" pitchFamily="2" charset="-122"/>
              </a:rPr>
              <a:t>声誉</a:t>
            </a:r>
            <a:r>
              <a:rPr lang="zh-CN" altLang="zh-CN" sz="2500" dirty="0">
                <a:latin typeface="宋体" pitchFamily="2" charset="-122"/>
                <a:ea typeface="宋体" pitchFamily="2" charset="-122"/>
              </a:rPr>
              <a:t>，得到了社会的广泛认可</a:t>
            </a:r>
            <a:endParaRPr lang="en-US" altLang="zh-CN" sz="2500" dirty="0">
              <a:latin typeface="宋体" pitchFamily="2" charset="-122"/>
              <a:ea typeface="宋体" pitchFamily="2" charset="-122"/>
            </a:endParaRPr>
          </a:p>
          <a:p>
            <a:pPr eaLnBrk="1" hangingPunct="1">
              <a:lnSpc>
                <a:spcPct val="100000"/>
              </a:lnSpc>
              <a:defRPr/>
            </a:pPr>
            <a:r>
              <a:rPr lang="zh-CN" altLang="en-US" sz="2500" dirty="0">
                <a:latin typeface="宋体" pitchFamily="2" charset="-122"/>
                <a:ea typeface="宋体" pitchFamily="2" charset="-122"/>
              </a:rPr>
              <a:t>在</a:t>
            </a:r>
            <a:r>
              <a:rPr lang="en-US" altLang="zh-CN" sz="2500" dirty="0">
                <a:latin typeface="宋体" pitchFamily="2" charset="-122"/>
                <a:ea typeface="宋体" pitchFamily="2" charset="-122"/>
              </a:rPr>
              <a:t>2018</a:t>
            </a:r>
            <a:r>
              <a:rPr lang="zh-CN" altLang="en-US" sz="2500" dirty="0">
                <a:latin typeface="宋体" pitchFamily="2" charset="-122"/>
                <a:ea typeface="宋体" pitchFamily="2" charset="-122"/>
              </a:rPr>
              <a:t>之前一直单独招生，在南开大学理科招生的专业中基本保持前两名。</a:t>
            </a:r>
            <a:endParaRPr lang="en-US" altLang="zh-CN" sz="2500" dirty="0">
              <a:latin typeface="宋体" pitchFamily="2" charset="-122"/>
              <a:ea typeface="宋体" pitchFamily="2" charset="-122"/>
            </a:endParaRPr>
          </a:p>
          <a:p>
            <a:pPr eaLnBrk="1" hangingPunct="1">
              <a:lnSpc>
                <a:spcPct val="100000"/>
              </a:lnSpc>
              <a:defRPr/>
            </a:pPr>
            <a:endParaRPr lang="en-US" altLang="zh-CN" sz="2400" dirty="0">
              <a:latin typeface="宋体" pitchFamily="2" charset="-122"/>
              <a:ea typeface="宋体" pitchFamily="2" charset="-122"/>
            </a:endParaRPr>
          </a:p>
          <a:p>
            <a:pPr eaLnBrk="1" hangingPunct="1">
              <a:defRPr/>
            </a:pPr>
            <a:endParaRPr lang="zh-CN" altLang="en-US" sz="2400" dirty="0"/>
          </a:p>
          <a:p>
            <a:pPr eaLnBrk="1" hangingPunct="1">
              <a:lnSpc>
                <a:spcPct val="150000"/>
              </a:lnSpc>
              <a:buFontTx/>
              <a:buNone/>
              <a:defRPr/>
            </a:pPr>
            <a:endParaRPr lang="en-US" altLang="zh-CN" sz="2400" dirty="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1143000"/>
          </a:xfrm>
        </p:spPr>
        <p:txBody>
          <a:bodyPr/>
          <a:lstStyle/>
          <a:p>
            <a:r>
              <a:rPr lang="zh-CN" altLang="en-US" dirty="0"/>
              <a:t>国际会计专业的特点</a:t>
            </a:r>
          </a:p>
        </p:txBody>
      </p:sp>
      <p:sp>
        <p:nvSpPr>
          <p:cNvPr id="3" name="内容占位符 2"/>
          <p:cNvSpPr>
            <a:spLocks noGrp="1"/>
          </p:cNvSpPr>
          <p:nvPr>
            <p:ph idx="1"/>
          </p:nvPr>
        </p:nvSpPr>
        <p:spPr>
          <a:xfrm>
            <a:off x="685800" y="1628800"/>
            <a:ext cx="7772400" cy="4680520"/>
          </a:xfrm>
        </p:spPr>
        <p:txBody>
          <a:bodyPr/>
          <a:lstStyle/>
          <a:p>
            <a:pPr>
              <a:lnSpc>
                <a:spcPct val="100000"/>
              </a:lnSpc>
              <a:buNone/>
            </a:pPr>
            <a:r>
              <a:rPr lang="zh-CN" altLang="en-US" sz="2500" dirty="0">
                <a:latin typeface="+mj-ea"/>
                <a:ea typeface="+mj-ea"/>
              </a:rPr>
              <a:t>国际会计专业有五个特点：</a:t>
            </a:r>
            <a:endParaRPr lang="en-US" altLang="zh-CN" sz="2500" dirty="0">
              <a:latin typeface="+mj-ea"/>
              <a:ea typeface="+mj-ea"/>
            </a:endParaRPr>
          </a:p>
          <a:p>
            <a:pPr>
              <a:lnSpc>
                <a:spcPct val="100000"/>
              </a:lnSpc>
            </a:pPr>
            <a:r>
              <a:rPr lang="zh-CN" altLang="zh-CN" sz="2500" dirty="0">
                <a:latin typeface="+mj-ea"/>
                <a:ea typeface="+mj-ea"/>
              </a:rPr>
              <a:t>国际化教学资料</a:t>
            </a:r>
            <a:r>
              <a:rPr lang="zh-CN" altLang="en-US" sz="2500" dirty="0">
                <a:latin typeface="+mj-ea"/>
                <a:ea typeface="+mj-ea"/>
              </a:rPr>
              <a:t>，</a:t>
            </a:r>
            <a:r>
              <a:rPr lang="zh-CN" altLang="zh-CN" sz="2500" dirty="0">
                <a:latin typeface="+mj-ea"/>
                <a:ea typeface="+mj-ea"/>
              </a:rPr>
              <a:t>双语教学模式</a:t>
            </a:r>
            <a:endParaRPr lang="en-US" altLang="zh-CN" sz="2500" dirty="0">
              <a:latin typeface="宋体" pitchFamily="2" charset="-122"/>
              <a:ea typeface="宋体" pitchFamily="2" charset="-122"/>
            </a:endParaRPr>
          </a:p>
          <a:p>
            <a:pPr>
              <a:lnSpc>
                <a:spcPct val="100000"/>
              </a:lnSpc>
            </a:pPr>
            <a:r>
              <a:rPr lang="zh-CN" altLang="zh-CN" sz="2500" dirty="0">
                <a:latin typeface="+mj-ea"/>
                <a:ea typeface="+mj-ea"/>
              </a:rPr>
              <a:t>替代</a:t>
            </a:r>
            <a:r>
              <a:rPr lang="en-US" altLang="zh-CN" sz="2500" dirty="0">
                <a:latin typeface="+mj-ea"/>
                <a:ea typeface="+mj-ea"/>
              </a:rPr>
              <a:t>CPA Canada</a:t>
            </a:r>
            <a:r>
              <a:rPr lang="zh-CN" altLang="zh-CN" sz="2500" dirty="0">
                <a:latin typeface="+mj-ea"/>
                <a:ea typeface="+mj-ea"/>
              </a:rPr>
              <a:t>职业资格考试的大部分课程</a:t>
            </a:r>
            <a:endParaRPr lang="en-US" altLang="zh-CN" sz="2500" dirty="0">
              <a:latin typeface="+mj-ea"/>
              <a:ea typeface="+mj-ea"/>
            </a:endParaRPr>
          </a:p>
          <a:p>
            <a:pPr>
              <a:lnSpc>
                <a:spcPct val="100000"/>
              </a:lnSpc>
              <a:buNone/>
            </a:pPr>
            <a:r>
              <a:rPr lang="en-US" altLang="zh-CN" sz="2500" dirty="0">
                <a:latin typeface="+mj-ea"/>
                <a:ea typeface="+mj-ea"/>
              </a:rPr>
              <a:t>  </a:t>
            </a:r>
            <a:r>
              <a:rPr lang="zh-CN" altLang="zh-CN" sz="2500" dirty="0">
                <a:latin typeface="宋体" pitchFamily="2" charset="-122"/>
                <a:ea typeface="宋体" pitchFamily="2" charset="-122"/>
              </a:rPr>
              <a:t>该专业的学生按教学计划完成纳入教学计划的 14 门专业基础课和专业课后，考试成绩同时会得到</a:t>
            </a:r>
            <a:r>
              <a:rPr lang="en-US" altLang="zh-CN" sz="2500" dirty="0">
                <a:latin typeface="宋体" pitchFamily="2" charset="-122"/>
                <a:ea typeface="宋体" pitchFamily="2" charset="-122"/>
              </a:rPr>
              <a:t>CPA Canada</a:t>
            </a:r>
            <a:r>
              <a:rPr lang="zh-CN" altLang="zh-CN" sz="2500" dirty="0">
                <a:latin typeface="宋体" pitchFamily="2" charset="-122"/>
                <a:ea typeface="宋体" pitchFamily="2" charset="-122"/>
              </a:rPr>
              <a:t>的认可。</a:t>
            </a:r>
            <a:endParaRPr lang="en-US" altLang="zh-CN" sz="2500" dirty="0">
              <a:latin typeface="宋体" pitchFamily="2" charset="-122"/>
              <a:ea typeface="宋体" pitchFamily="2" charset="-122"/>
            </a:endParaRPr>
          </a:p>
          <a:p>
            <a:pPr>
              <a:lnSpc>
                <a:spcPct val="100000"/>
              </a:lnSpc>
            </a:pPr>
            <a:r>
              <a:rPr lang="zh-CN" altLang="zh-CN" sz="2500" dirty="0">
                <a:latin typeface="+mj-ea"/>
                <a:ea typeface="+mj-ea"/>
              </a:rPr>
              <a:t>接轨加拿大高校研究生项目</a:t>
            </a:r>
            <a:endParaRPr lang="en-US" altLang="zh-CN" sz="2500" dirty="0">
              <a:latin typeface="+mj-ea"/>
              <a:ea typeface="+mj-ea"/>
            </a:endParaRPr>
          </a:p>
          <a:p>
            <a:pPr>
              <a:lnSpc>
                <a:spcPct val="100000"/>
              </a:lnSpc>
              <a:buNone/>
            </a:pPr>
            <a:r>
              <a:rPr lang="en-US" altLang="zh-CN" sz="2500" dirty="0">
                <a:latin typeface="宋体" pitchFamily="2" charset="-122"/>
                <a:ea typeface="宋体" pitchFamily="2" charset="-122"/>
              </a:rPr>
              <a:t>  </a:t>
            </a:r>
            <a:r>
              <a:rPr lang="zh-CN" altLang="zh-CN" sz="2500" dirty="0">
                <a:latin typeface="宋体" pitchFamily="2" charset="-122"/>
                <a:ea typeface="宋体" pitchFamily="2" charset="-122"/>
              </a:rPr>
              <a:t>该专业学生可直接申请加拿大有的学校的会计或金融相关专业研究生项目，免GMAT研究生入学考试要求。</a:t>
            </a:r>
            <a:endParaRPr lang="en-US" altLang="zh-CN" sz="2500" dirty="0">
              <a:latin typeface="宋体" pitchFamily="2" charset="-122"/>
              <a:ea typeface="宋体" pitchFamily="2" charset="-122"/>
            </a:endParaRPr>
          </a:p>
          <a:p>
            <a:endParaRPr lang="zh-CN" altLang="zh-CN"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5</a:t>
            </a:fld>
            <a:endParaRPr lang="en-US" altLang="zh-CN"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国际会计专业的特点</a:t>
            </a:r>
          </a:p>
        </p:txBody>
      </p:sp>
      <p:sp>
        <p:nvSpPr>
          <p:cNvPr id="3" name="内容占位符 2"/>
          <p:cNvSpPr>
            <a:spLocks noGrp="1"/>
          </p:cNvSpPr>
          <p:nvPr>
            <p:ph idx="1"/>
          </p:nvPr>
        </p:nvSpPr>
        <p:spPr/>
        <p:txBody>
          <a:bodyPr/>
          <a:lstStyle/>
          <a:p>
            <a:pPr>
              <a:lnSpc>
                <a:spcPct val="100000"/>
              </a:lnSpc>
            </a:pPr>
            <a:r>
              <a:rPr lang="zh-CN" altLang="zh-CN" sz="2400" dirty="0">
                <a:latin typeface="+mj-ea"/>
                <a:ea typeface="+mj-ea"/>
              </a:rPr>
              <a:t>国际化发展平台</a:t>
            </a:r>
            <a:endParaRPr lang="en-US" altLang="zh-CN" sz="2400" dirty="0">
              <a:latin typeface="+mj-ea"/>
              <a:ea typeface="+mj-ea"/>
            </a:endParaRPr>
          </a:p>
          <a:p>
            <a:pPr>
              <a:lnSpc>
                <a:spcPct val="100000"/>
              </a:lnSpc>
              <a:buNone/>
            </a:pPr>
            <a:r>
              <a:rPr lang="en-US" altLang="zh-CN" sz="2400" dirty="0">
                <a:latin typeface="+mj-ea"/>
              </a:rPr>
              <a:t>  </a:t>
            </a:r>
            <a:r>
              <a:rPr lang="zh-CN" altLang="zh-CN" sz="2400" dirty="0">
                <a:latin typeface="宋体" pitchFamily="2" charset="-122"/>
                <a:ea typeface="宋体" pitchFamily="2" charset="-122"/>
              </a:rPr>
              <a:t>取得加拿大特许专业会计师资格后，经过申请，可以成为美国、英国、澳大利亚、新西兰、爱尔兰、香港的会员并执业，为学生未来发展提供了更加广阔的国际化平台。</a:t>
            </a:r>
            <a:endParaRPr lang="zh-CN" altLang="en-US" sz="2400" dirty="0">
              <a:latin typeface="宋体" pitchFamily="2" charset="-122"/>
              <a:ea typeface="宋体" pitchFamily="2" charset="-122"/>
            </a:endParaRPr>
          </a:p>
          <a:p>
            <a:r>
              <a:rPr lang="zh-CN" altLang="en-US" sz="2400" dirty="0">
                <a:latin typeface="+mj-ea"/>
                <a:ea typeface="+mj-ea"/>
              </a:rPr>
              <a:t>国际化视野和国际化能力</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6</a:t>
            </a:fld>
            <a:endParaRPr lang="en-US" altLang="zh-CN"/>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864096"/>
          </a:xfrm>
        </p:spPr>
        <p:txBody>
          <a:bodyPr/>
          <a:lstStyle/>
          <a:p>
            <a:r>
              <a:rPr lang="zh-CN" altLang="zh-CN" dirty="0"/>
              <a:t>加拿大特许专业会计师协会</a:t>
            </a:r>
            <a:endParaRPr lang="zh-CN" altLang="en-US" dirty="0"/>
          </a:p>
        </p:txBody>
      </p:sp>
      <p:sp>
        <p:nvSpPr>
          <p:cNvPr id="3" name="内容占位符 2"/>
          <p:cNvSpPr>
            <a:spLocks noGrp="1"/>
          </p:cNvSpPr>
          <p:nvPr>
            <p:ph idx="1"/>
          </p:nvPr>
        </p:nvSpPr>
        <p:spPr>
          <a:xfrm>
            <a:off x="755576" y="1556792"/>
            <a:ext cx="7772400" cy="4896544"/>
          </a:xfrm>
        </p:spPr>
        <p:txBody>
          <a:bodyPr/>
          <a:lstStyle/>
          <a:p>
            <a:r>
              <a:rPr lang="zh-CN" altLang="zh-CN" sz="2400" dirty="0">
                <a:latin typeface="宋体" pitchFamily="2" charset="-122"/>
                <a:ea typeface="宋体" pitchFamily="2" charset="-122"/>
              </a:rPr>
              <a:t>加拿大特许专业会计师协会</a:t>
            </a:r>
            <a:r>
              <a:rPr lang="zh-CN" altLang="zh-CN" sz="2400" dirty="0">
                <a:latin typeface="+mj-lt"/>
                <a:ea typeface="宋体" pitchFamily="2" charset="-122"/>
              </a:rPr>
              <a:t>（</a:t>
            </a:r>
            <a:r>
              <a:rPr lang="en-US" altLang="zh-CN" sz="2400" dirty="0">
                <a:latin typeface="+mj-lt"/>
                <a:ea typeface="宋体" pitchFamily="2" charset="-122"/>
              </a:rPr>
              <a:t>Chartered Professional Accountants of Canada</a:t>
            </a:r>
            <a:r>
              <a:rPr lang="zh-CN" altLang="zh-CN" sz="2400" dirty="0">
                <a:latin typeface="+mj-lt"/>
                <a:ea typeface="宋体" pitchFamily="2" charset="-122"/>
              </a:rPr>
              <a:t>，</a:t>
            </a:r>
            <a:r>
              <a:rPr lang="en-US" altLang="zh-CN" sz="2400" dirty="0">
                <a:latin typeface="+mj-lt"/>
                <a:ea typeface="宋体" pitchFamily="2" charset="-122"/>
              </a:rPr>
              <a:t>CPA Canada</a:t>
            </a:r>
            <a:r>
              <a:rPr lang="zh-CN" altLang="zh-CN" sz="2400" dirty="0">
                <a:latin typeface="+mj-lt"/>
                <a:ea typeface="宋体" pitchFamily="2" charset="-122"/>
              </a:rPr>
              <a:t>）</a:t>
            </a:r>
            <a:r>
              <a:rPr lang="zh-CN" altLang="zh-CN" sz="2400" dirty="0">
                <a:latin typeface="宋体" pitchFamily="2" charset="-122"/>
                <a:ea typeface="宋体" pitchFamily="2" charset="-122"/>
              </a:rPr>
              <a:t>，是加拿大唯一的会计职业团体，是世界上五个规模最大的会计师团体之一</a:t>
            </a:r>
            <a:r>
              <a:rPr lang="zh-CN" altLang="en-US" sz="2400" dirty="0">
                <a:latin typeface="宋体" pitchFamily="2" charset="-122"/>
                <a:ea typeface="宋体" pitchFamily="2" charset="-122"/>
              </a:rPr>
              <a:t>。</a:t>
            </a:r>
            <a:endParaRPr lang="en-US" altLang="zh-CN" sz="2400" dirty="0">
              <a:latin typeface="宋体" pitchFamily="2" charset="-122"/>
              <a:ea typeface="宋体" pitchFamily="2" charset="-122"/>
            </a:endParaRPr>
          </a:p>
          <a:p>
            <a:r>
              <a:rPr lang="zh-CN" altLang="zh-CN" sz="2400" dirty="0">
                <a:latin typeface="宋体" pitchFamily="2" charset="-122"/>
                <a:ea typeface="宋体" pitchFamily="2" charset="-122"/>
              </a:rPr>
              <a:t>是全球最具影响力的全球会计联盟</a:t>
            </a:r>
            <a:r>
              <a:rPr lang="zh-CN" altLang="zh-CN" sz="2400" dirty="0">
                <a:latin typeface="+mj-lt"/>
                <a:ea typeface="宋体" pitchFamily="2" charset="-122"/>
              </a:rPr>
              <a:t>（</a:t>
            </a:r>
            <a:r>
              <a:rPr lang="en-US" altLang="zh-CN" sz="2400" dirty="0">
                <a:latin typeface="+mj-lt"/>
                <a:ea typeface="宋体" pitchFamily="2" charset="-122"/>
              </a:rPr>
              <a:t>Global Accounting Alliance</a:t>
            </a:r>
            <a:r>
              <a:rPr lang="zh-CN" altLang="zh-CN" sz="2400" dirty="0">
                <a:latin typeface="+mj-lt"/>
                <a:ea typeface="宋体" pitchFamily="2" charset="-122"/>
              </a:rPr>
              <a:t>，以下简称</a:t>
            </a:r>
            <a:r>
              <a:rPr lang="en-US" altLang="zh-CN" sz="2400" dirty="0">
                <a:latin typeface="+mj-lt"/>
                <a:ea typeface="宋体" pitchFamily="2" charset="-122"/>
              </a:rPr>
              <a:t>GAA</a:t>
            </a:r>
            <a:r>
              <a:rPr lang="zh-CN" altLang="zh-CN" sz="2400" dirty="0">
                <a:latin typeface="+mj-lt"/>
                <a:ea typeface="宋体" pitchFamily="2" charset="-122"/>
              </a:rPr>
              <a:t>）</a:t>
            </a:r>
            <a:r>
              <a:rPr lang="zh-CN" altLang="zh-CN" sz="2400" dirty="0">
                <a:latin typeface="宋体" pitchFamily="2" charset="-122"/>
                <a:ea typeface="宋体" pitchFamily="2" charset="-122"/>
              </a:rPr>
              <a:t>的成员（包括美国、加拿大、英国、澳大利亚、香港等国家和地区的会计职业团体）。</a:t>
            </a:r>
            <a:endParaRPr lang="en-US" altLang="zh-CN" sz="2400" dirty="0">
              <a:latin typeface="宋体" pitchFamily="2" charset="-122"/>
              <a:ea typeface="宋体" pitchFamily="2" charset="-122"/>
            </a:endParaRPr>
          </a:p>
          <a:p>
            <a:r>
              <a:rPr lang="zh-CN" altLang="zh-CN" sz="2400" dirty="0">
                <a:latin typeface="宋体" pitchFamily="2" charset="-122"/>
                <a:ea typeface="宋体" pitchFamily="2" charset="-122"/>
              </a:rPr>
              <a:t>全球会计联盟成员之间实行资格互认</a:t>
            </a:r>
            <a:r>
              <a:rPr lang="zh-CN" altLang="en-US" sz="2400" dirty="0">
                <a:latin typeface="宋体" pitchFamily="2" charset="-122"/>
                <a:ea typeface="宋体" pitchFamily="2" charset="-122"/>
              </a:rPr>
              <a:t>。</a:t>
            </a:r>
            <a:r>
              <a:rPr lang="zh-CN" altLang="zh-CN" sz="2400" dirty="0">
                <a:latin typeface="宋体" pitchFamily="2" charset="-122"/>
                <a:ea typeface="宋体" pitchFamily="2" charset="-122"/>
              </a:rPr>
              <a:t>取得加拿大特许专业会计师资格后，经过申请，可以成为全球会计联盟其他成员（美国、英国、澳大利亚、新西兰、爱尔兰、香港）的会员。</a:t>
            </a:r>
            <a:endParaRPr lang="zh-CN" altLang="en-US" sz="2400"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7</a:t>
            </a:fld>
            <a:endParaRPr lang="en-US" altLang="zh-CN"/>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灯片编号占位符 5"/>
          <p:cNvSpPr>
            <a:spLocks noGrp="1"/>
          </p:cNvSpPr>
          <p:nvPr>
            <p:ph type="sldNum" sz="quarter" idx="12"/>
          </p:nvPr>
        </p:nvSpPr>
        <p:spPr>
          <a:noFill/>
          <a:ln>
            <a:miter lim="800000"/>
            <a:headEnd/>
            <a:tailEnd/>
          </a:ln>
        </p:spPr>
        <p:txBody>
          <a:bodyPr/>
          <a:lstStyle/>
          <a:p>
            <a:fld id="{58F036F0-99E2-470C-A323-E4FF30C1544A}" type="slidenum">
              <a:rPr lang="en-US" altLang="zh-CN" smtClean="0"/>
              <a:pPr/>
              <a:t>8</a:t>
            </a:fld>
            <a:endParaRPr lang="en-US" altLang="zh-CN"/>
          </a:p>
        </p:txBody>
      </p:sp>
      <p:sp>
        <p:nvSpPr>
          <p:cNvPr id="12290" name="Rectangle 2"/>
          <p:cNvSpPr>
            <a:spLocks noGrp="1" noChangeArrowheads="1"/>
          </p:cNvSpPr>
          <p:nvPr>
            <p:ph type="title"/>
          </p:nvPr>
        </p:nvSpPr>
        <p:spPr>
          <a:xfrm>
            <a:off x="683568" y="620688"/>
            <a:ext cx="7772400" cy="1143000"/>
          </a:xfrm>
        </p:spPr>
        <p:txBody>
          <a:bodyPr/>
          <a:lstStyle/>
          <a:p>
            <a:pPr eaLnBrk="1" hangingPunct="1"/>
            <a:r>
              <a:rPr lang="zh-CN" altLang="en-US" dirty="0"/>
              <a:t>面试推荐研究生和就业</a:t>
            </a:r>
          </a:p>
        </p:txBody>
      </p:sp>
      <p:sp>
        <p:nvSpPr>
          <p:cNvPr id="12291" name="Rectangle 3"/>
          <p:cNvSpPr>
            <a:spLocks noGrp="1" noChangeArrowheads="1"/>
          </p:cNvSpPr>
          <p:nvPr>
            <p:ph type="body" idx="1"/>
          </p:nvPr>
        </p:nvSpPr>
        <p:spPr>
          <a:xfrm>
            <a:off x="684213" y="1772816"/>
            <a:ext cx="7848600" cy="4751809"/>
          </a:xfrm>
        </p:spPr>
        <p:txBody>
          <a:bodyPr/>
          <a:lstStyle/>
          <a:p>
            <a:pPr algn="just" eaLnBrk="1" hangingPunct="1">
              <a:lnSpc>
                <a:spcPct val="100000"/>
              </a:lnSpc>
            </a:pPr>
            <a:r>
              <a:rPr lang="zh-CN" altLang="en-US" sz="2500" dirty="0">
                <a:latin typeface="+mj-ea"/>
                <a:ea typeface="+mj-ea"/>
              </a:rPr>
              <a:t>优秀的本科生可以推荐免试攻读博士</a:t>
            </a:r>
          </a:p>
          <a:p>
            <a:pPr algn="just" eaLnBrk="1" hangingPunct="1">
              <a:lnSpc>
                <a:spcPct val="100000"/>
              </a:lnSpc>
              <a:buNone/>
            </a:pPr>
            <a:r>
              <a:rPr lang="zh-CN" altLang="en-US" sz="2500" dirty="0">
                <a:latin typeface="+mj-ea"/>
                <a:ea typeface="+mj-ea"/>
              </a:rPr>
              <a:t>  每年</a:t>
            </a:r>
            <a:r>
              <a:rPr lang="en-US" altLang="zh-CN" sz="2500" dirty="0">
                <a:latin typeface="+mj-ea"/>
                <a:ea typeface="+mj-ea"/>
              </a:rPr>
              <a:t>10-11</a:t>
            </a:r>
            <a:r>
              <a:rPr lang="zh-CN" altLang="en-US" sz="2500" dirty="0">
                <a:latin typeface="+mj-ea"/>
                <a:ea typeface="+mj-ea"/>
              </a:rPr>
              <a:t>个名额面试推荐研究生</a:t>
            </a:r>
            <a:endParaRPr lang="en-US" altLang="zh-CN" sz="2500" dirty="0">
              <a:latin typeface="+mj-ea"/>
              <a:ea typeface="+mj-ea"/>
            </a:endParaRPr>
          </a:p>
          <a:p>
            <a:pPr algn="just" eaLnBrk="1" hangingPunct="1">
              <a:lnSpc>
                <a:spcPct val="100000"/>
              </a:lnSpc>
            </a:pPr>
            <a:r>
              <a:rPr lang="zh-CN" altLang="en-US" sz="2500" dirty="0">
                <a:latin typeface="+mj-ea"/>
                <a:ea typeface="+mj-ea"/>
              </a:rPr>
              <a:t>优秀的硕士生可以推荐免试攻读博士</a:t>
            </a:r>
            <a:endParaRPr lang="en-US" altLang="zh-CN" sz="2500" dirty="0">
              <a:latin typeface="+mj-ea"/>
              <a:ea typeface="+mj-ea"/>
            </a:endParaRPr>
          </a:p>
          <a:p>
            <a:pPr algn="just" eaLnBrk="1" hangingPunct="1">
              <a:lnSpc>
                <a:spcPct val="100000"/>
              </a:lnSpc>
            </a:pPr>
            <a:endParaRPr lang="zh-CN" altLang="en-US" sz="2500" dirty="0">
              <a:latin typeface="+mj-ea"/>
              <a:ea typeface="+mj-ea"/>
            </a:endParaRPr>
          </a:p>
          <a:p>
            <a:pPr algn="just" eaLnBrk="1" hangingPunct="1">
              <a:lnSpc>
                <a:spcPct val="100000"/>
              </a:lnSpc>
            </a:pPr>
            <a:r>
              <a:rPr lang="zh-CN" altLang="en-US" sz="2500" dirty="0">
                <a:latin typeface="+mj-ea"/>
                <a:ea typeface="+mj-ea"/>
              </a:rPr>
              <a:t>南开大学就业最好的专业之一</a:t>
            </a:r>
            <a:endParaRPr lang="en-US" altLang="zh-CN" sz="2500" dirty="0">
              <a:latin typeface="+mj-ea"/>
              <a:ea typeface="+mj-ea"/>
            </a:endParaRPr>
          </a:p>
          <a:p>
            <a:pPr algn="just" eaLnBrk="1" hangingPunct="1">
              <a:lnSpc>
                <a:spcPct val="100000"/>
              </a:lnSpc>
              <a:buNone/>
            </a:pPr>
            <a:r>
              <a:rPr lang="en-US" altLang="zh-CN" sz="2500" dirty="0">
                <a:latin typeface="+mj-ea"/>
                <a:ea typeface="+mj-ea"/>
              </a:rPr>
              <a:t>  </a:t>
            </a:r>
            <a:r>
              <a:rPr lang="zh-CN" altLang="en-US" sz="2500" dirty="0">
                <a:latin typeface="+mj-ea"/>
                <a:ea typeface="+mj-ea"/>
              </a:rPr>
              <a:t>国际会计专业是南开大学就业最好的专业之一。</a:t>
            </a:r>
            <a:endParaRPr lang="en-US" altLang="zh-CN" sz="2500" dirty="0">
              <a:latin typeface="+mj-ea"/>
              <a:ea typeface="+mj-ea"/>
            </a:endParaRPr>
          </a:p>
          <a:p>
            <a:pPr algn="just" eaLnBrk="1" hangingPunct="1">
              <a:lnSpc>
                <a:spcPct val="100000"/>
              </a:lnSpc>
              <a:buNone/>
            </a:pPr>
            <a:r>
              <a:rPr lang="en-US" altLang="zh-CN" sz="2500" dirty="0">
                <a:solidFill>
                  <a:srgbClr val="FF0000"/>
                </a:solidFill>
                <a:latin typeface="+mj-ea"/>
                <a:ea typeface="+mj-ea"/>
              </a:rPr>
              <a:t>  </a:t>
            </a:r>
            <a:r>
              <a:rPr lang="zh-CN" altLang="en-US" sz="2500" dirty="0">
                <a:solidFill>
                  <a:srgbClr val="FF0000"/>
                </a:solidFill>
                <a:latin typeface="+mj-ea"/>
                <a:ea typeface="+mj-ea"/>
              </a:rPr>
              <a:t>近三年的具体就业情况如下页表所示。</a:t>
            </a:r>
            <a:endParaRPr lang="zh-CN" altLang="en-US" sz="2500" dirty="0">
              <a:solidFill>
                <a:srgbClr val="FF0000"/>
              </a:solidFill>
              <a:latin typeface="宋体" pitchFamily="2" charset="-122"/>
              <a:ea typeface="宋体"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additive="base">
                                        <p:cTn id="19"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2" end="2"/>
                                            </p:txEl>
                                          </p:spTgt>
                                        </p:tgtEl>
                                        <p:attrNameLst>
                                          <p:attrName>style.visibility</p:attrName>
                                        </p:attrNameLst>
                                      </p:cBhvr>
                                      <p:to>
                                        <p:strVal val="visible"/>
                                      </p:to>
                                    </p:set>
                                    <p:anim calcmode="lin" valueType="num">
                                      <p:cBhvr additive="base">
                                        <p:cTn id="25"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 calcmode="lin" valueType="num">
                                      <p:cBhvr additive="base">
                                        <p:cTn id="31"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1">
                                            <p:txEl>
                                              <p:pRg st="5" end="5"/>
                                            </p:txEl>
                                          </p:spTgt>
                                        </p:tgtEl>
                                        <p:attrNameLst>
                                          <p:attrName>style.visibility</p:attrName>
                                        </p:attrNameLst>
                                      </p:cBhvr>
                                      <p:to>
                                        <p:strVal val="visible"/>
                                      </p:to>
                                    </p:set>
                                    <p:anim calcmode="lin" valueType="num">
                                      <p:cBhvr additive="base">
                                        <p:cTn id="37" dur="500" fill="hold"/>
                                        <p:tgtEl>
                                          <p:spTgt spid="122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29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291">
                                            <p:txEl>
                                              <p:pRg st="6" end="6"/>
                                            </p:txEl>
                                          </p:spTgt>
                                        </p:tgtEl>
                                        <p:attrNameLst>
                                          <p:attrName>style.visibility</p:attrName>
                                        </p:attrNameLst>
                                      </p:cBhvr>
                                      <p:to>
                                        <p:strVal val="visible"/>
                                      </p:to>
                                    </p:set>
                                    <p:anim calcmode="lin" valueType="num">
                                      <p:cBhvr additive="base">
                                        <p:cTn id="43" dur="500" fill="hold"/>
                                        <p:tgtEl>
                                          <p:spTgt spid="1229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22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9</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2019</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extLst>
              <p:ext uri="{D42A27DB-BD31-4B8C-83A1-F6EECF244321}">
                <p14:modId xmlns:p14="http://schemas.microsoft.com/office/powerpoint/2010/main" val="4149127418"/>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19</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52</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altLang="zh-CN" sz="2400" b="1" u="none" strike="noStrike" dirty="0">
                          <a:effectLst/>
                        </a:rPr>
                        <a:t>36.54</a:t>
                      </a:r>
                      <a:endParaRPr lang="en-US" altLang="zh-CN" sz="2400" b="1"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26.92</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7.69</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21.15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79052790"/>
      </p:ext>
    </p:extLst>
  </p:cSld>
  <p:clrMapOvr>
    <a:masterClrMapping/>
  </p:clrMapOvr>
  <p:transition>
    <p:random/>
  </p:transition>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黑体"/>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3157</TotalTime>
  <Words>1306</Words>
  <Application>Microsoft Office PowerPoint</Application>
  <PresentationFormat>全屏显示(4:3)</PresentationFormat>
  <Paragraphs>272</Paragraphs>
  <Slides>23</Slides>
  <Notes>10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黑体</vt:lpstr>
      <vt:lpstr>楷体_GB2312</vt:lpstr>
      <vt:lpstr>宋体</vt:lpstr>
      <vt:lpstr>Arial</vt:lpstr>
      <vt:lpstr>Arial Narrow</vt:lpstr>
      <vt:lpstr>Times New Roman</vt:lpstr>
      <vt:lpstr>默认设计模板</vt:lpstr>
      <vt:lpstr> 南开大学商学院 国际会计专业介绍 </vt:lpstr>
      <vt:lpstr>会计学科发展历程</vt:lpstr>
      <vt:lpstr>会计学系的本科教学</vt:lpstr>
      <vt:lpstr>国际会计专业</vt:lpstr>
      <vt:lpstr>国际会计专业的特点</vt:lpstr>
      <vt:lpstr>国际会计专业的特点</vt:lpstr>
      <vt:lpstr>加拿大特许专业会计师协会</vt:lpstr>
      <vt:lpstr>面试推荐研究生和就业</vt:lpstr>
      <vt:lpstr>PowerPoint 演示文稿</vt:lpstr>
      <vt:lpstr>PowerPoint 演示文稿</vt:lpstr>
      <vt:lpstr>PowerPoint 演示文稿</vt:lpstr>
      <vt:lpstr>PowerPoint 演示文稿</vt:lpstr>
      <vt:lpstr>PowerPoint 演示文稿</vt:lpstr>
      <vt:lpstr>国际会计专业方向的教学安排</vt:lpstr>
      <vt:lpstr>CPA Canada项目专业核心课(9+2门)</vt:lpstr>
      <vt:lpstr>国际会计专业方向的教学成果</vt:lpstr>
      <vt:lpstr>PowerPoint 演示文稿</vt:lpstr>
      <vt:lpstr>通过加拿大特许专业会计师资格考试</vt:lpstr>
      <vt:lpstr>PowerPoint 演示文稿</vt:lpstr>
      <vt:lpstr>会计系的奖学金和助学金</vt:lpstr>
      <vt:lpstr>PowerPoint 演示文稿</vt:lpstr>
      <vt:lpstr>PowerPoint 演示文稿</vt:lpstr>
      <vt:lpstr>                           欢迎各位同学报考           国际会计专业！             </vt:lpstr>
    </vt:vector>
  </TitlesOfParts>
  <Company>zhou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c:creator>
  <cp:lastModifiedBy>zhangjx22@163.com</cp:lastModifiedBy>
  <cp:revision>225</cp:revision>
  <dcterms:created xsi:type="dcterms:W3CDTF">2006-05-04T14:04:28Z</dcterms:created>
  <dcterms:modified xsi:type="dcterms:W3CDTF">2020-09-02T04:14:28Z</dcterms:modified>
</cp:coreProperties>
</file>