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56" r:id="rId2"/>
    <p:sldId id="259" r:id="rId3"/>
    <p:sldId id="394" r:id="rId4"/>
    <p:sldId id="339" r:id="rId5"/>
    <p:sldId id="377" r:id="rId6"/>
    <p:sldId id="385" r:id="rId7"/>
    <p:sldId id="379" r:id="rId8"/>
    <p:sldId id="415" r:id="rId9"/>
    <p:sldId id="262" r:id="rId10"/>
    <p:sldId id="381" r:id="rId11"/>
    <p:sldId id="393" r:id="rId12"/>
    <p:sldId id="383" r:id="rId13"/>
    <p:sldId id="427" r:id="rId14"/>
    <p:sldId id="428" r:id="rId15"/>
    <p:sldId id="390" r:id="rId16"/>
    <p:sldId id="391" r:id="rId17"/>
    <p:sldId id="307" r:id="rId18"/>
    <p:sldId id="416" r:id="rId19"/>
    <p:sldId id="417" r:id="rId20"/>
    <p:sldId id="340" r:id="rId21"/>
    <p:sldId id="314" r:id="rId22"/>
    <p:sldId id="333" r:id="rId23"/>
    <p:sldId id="386" r:id="rId24"/>
    <p:sldId id="429" r:id="rId25"/>
    <p:sldId id="430" r:id="rId26"/>
    <p:sldId id="431" r:id="rId27"/>
    <p:sldId id="412" r:id="rId28"/>
    <p:sldId id="414" r:id="rId29"/>
    <p:sldId id="418" r:id="rId30"/>
    <p:sldId id="419" r:id="rId31"/>
    <p:sldId id="388" r:id="rId32"/>
    <p:sldId id="362" r:id="rId33"/>
    <p:sldId id="421" r:id="rId34"/>
    <p:sldId id="422" r:id="rId35"/>
    <p:sldId id="287" r:id="rId36"/>
  </p:sldIdLst>
  <p:sldSz cx="9144000" cy="6858000" type="screen4x3"/>
  <p:notesSz cx="6858000" cy="9144000"/>
  <p:defaultTex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00"/>
    <a:srgbClr val="FF0000"/>
    <a:srgbClr val="CC0099"/>
    <a:srgbClr val="9900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5789" autoAdjust="0"/>
    <p:restoredTop sz="94660" autoAdjust="0"/>
  </p:normalViewPr>
  <p:slideViewPr>
    <p:cSldViewPr>
      <p:cViewPr varScale="1">
        <p:scale>
          <a:sx n="81" d="100"/>
          <a:sy n="81" d="100"/>
        </p:scale>
        <p:origin x="15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20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90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zh-CN"/>
          </a:p>
        </p:txBody>
      </p:sp>
      <p:sp>
        <p:nvSpPr>
          <p:cNvPr id="123907"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zh-CN"/>
          </a:p>
        </p:txBody>
      </p:sp>
      <p:sp>
        <p:nvSpPr>
          <p:cNvPr id="123908"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zh-CN"/>
          </a:p>
        </p:txBody>
      </p:sp>
      <p:sp>
        <p:nvSpPr>
          <p:cNvPr id="123909"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55FE8E39-5FDE-4236-A287-E8C0D4F60AFA}" type="slidenum">
              <a:rPr lang="en-US" altLang="zh-CN"/>
              <a:pPr>
                <a:defRPr/>
              </a:pPr>
              <a:t>‹#›</a:t>
            </a:fld>
            <a:endParaRPr lang="en-US" altLang="zh-CN"/>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zh-CN"/>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zh-CN"/>
          </a:p>
        </p:txBody>
      </p:sp>
      <p:sp>
        <p:nvSpPr>
          <p:cNvPr id="450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zh-CN"/>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FA346072-65AC-40F6-A1ED-899854923415}"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miter lim="800000"/>
            <a:headEnd/>
            <a:tailEnd/>
          </a:ln>
        </p:spPr>
        <p:txBody>
          <a:bodyPr/>
          <a:lstStyle/>
          <a:p>
            <a:fld id="{0D511EBD-4C47-4BB7-A9B3-E114DFE7B3F0}" type="slidenum">
              <a:rPr lang="en-US" altLang="zh-CN" smtClean="0"/>
              <a:pPr/>
              <a:t>1</a:t>
            </a:fld>
            <a:endParaRPr lang="en-US" altLang="zh-CN"/>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miter lim="800000"/>
            <a:headEnd/>
            <a:tailEnd/>
          </a:ln>
        </p:spPr>
        <p:txBody>
          <a:bodyPr/>
          <a:lstStyle/>
          <a:p>
            <a:fld id="{9A2F87EF-DC34-44BD-9AFC-9E8E77238952}" type="slidenum">
              <a:rPr lang="en-US" altLang="zh-CN" smtClean="0"/>
              <a:pPr/>
              <a:t>2</a:t>
            </a:fld>
            <a:endParaRPr lang="en-US" altLang="zh-CN"/>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miter lim="800000"/>
            <a:headEnd/>
            <a:tailEnd/>
          </a:ln>
        </p:spPr>
        <p:txBody>
          <a:bodyPr/>
          <a:lstStyle/>
          <a:p>
            <a:fld id="{CDBEBFC1-38C7-43B3-B17C-2F3BCEE42F3C}" type="slidenum">
              <a:rPr lang="en-US" altLang="zh-CN" smtClean="0"/>
              <a:pPr/>
              <a:t>9</a:t>
            </a:fld>
            <a:endParaRPr lang="en-US" altLang="zh-CN"/>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C91F65A2-512C-4C85-9B2D-42C75C636A69}" type="slidenum">
              <a:rPr lang="en-US" altLang="zh-CN" smtClean="0">
                <a:ea typeface="宋体" charset="-122"/>
              </a:rPr>
              <a:pPr/>
              <a:t>10</a:t>
            </a:fld>
            <a:endParaRPr lang="en-US" altLang="zh-CN">
              <a:ea typeface="宋体" charset="-122"/>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zh-CN" altLang="zh-CN">
              <a:ea typeface="宋体"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C91F65A2-512C-4C85-9B2D-42C75C636A69}" type="slidenum">
              <a:rPr lang="en-US" altLang="zh-CN" smtClean="0">
                <a:ea typeface="宋体" charset="-122"/>
              </a:rPr>
              <a:pPr/>
              <a:t>11</a:t>
            </a:fld>
            <a:endParaRPr lang="en-US" altLang="zh-CN">
              <a:ea typeface="宋体" charset="-122"/>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zh-CN" altLang="zh-CN">
              <a:ea typeface="宋体" charset="-122"/>
            </a:endParaRPr>
          </a:p>
        </p:txBody>
      </p:sp>
    </p:spTree>
    <p:extLst>
      <p:ext uri="{BB962C8B-B14F-4D97-AF65-F5344CB8AC3E}">
        <p14:creationId xmlns:p14="http://schemas.microsoft.com/office/powerpoint/2010/main" val="3658741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miter lim="800000"/>
            <a:headEnd/>
            <a:tailEnd/>
          </a:ln>
        </p:spPr>
        <p:txBody>
          <a:bodyPr/>
          <a:lstStyle/>
          <a:p>
            <a:fld id="{F2C6BCAB-6958-4821-93A2-C504E5C08B04}" type="slidenum">
              <a:rPr lang="en-US" altLang="zh-CN" smtClean="0"/>
              <a:pPr/>
              <a:t>17</a:t>
            </a:fld>
            <a:endParaRPr lang="en-US" altLang="zh-CN"/>
          </a:p>
        </p:txBody>
      </p:sp>
      <p:sp>
        <p:nvSpPr>
          <p:cNvPr id="59395" name="Rectangle 2"/>
          <p:cNvSpPr>
            <a:spLocks noGrp="1" noRot="1" noChangeAspect="1" noChangeArrowheads="1" noTextEdit="1"/>
          </p:cNvSpPr>
          <p:nvPr>
            <p:ph type="sldImg"/>
          </p:nvPr>
        </p:nvSpPr>
        <p:spPr>
          <a:solidFill>
            <a:srgbClr val="FFFFFF"/>
          </a:solidFill>
          <a:ln/>
        </p:spPr>
      </p:sp>
      <p:sp>
        <p:nvSpPr>
          <p:cNvPr id="59396"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zh-CN"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miter lim="800000"/>
            <a:headEnd/>
            <a:tailEnd/>
          </a:ln>
        </p:spPr>
        <p:txBody>
          <a:bodyPr/>
          <a:lstStyle/>
          <a:p>
            <a:fld id="{3FE4EAD3-31FA-4563-8558-D5AB5BF12399}" type="slidenum">
              <a:rPr lang="en-US" altLang="zh-CN" smtClean="0"/>
              <a:pPr/>
              <a:t>21</a:t>
            </a:fld>
            <a:endParaRPr lang="en-US" altLang="zh-CN"/>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zh-CN"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miter lim="800000"/>
            <a:headEnd/>
            <a:tailEnd/>
          </a:ln>
        </p:spPr>
        <p:txBody>
          <a:bodyPr/>
          <a:lstStyle/>
          <a:p>
            <a:fld id="{C71C540B-B471-4266-9F42-A21076484BF4}" type="slidenum">
              <a:rPr lang="en-US" altLang="zh-CN" smtClean="0"/>
              <a:pPr/>
              <a:t>35</a:t>
            </a:fld>
            <a:endParaRPr lang="en-US" altLang="zh-CN"/>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F2AF4FC-220A-4554-9C87-01285D850529}" type="slidenum">
              <a:rPr lang="en-US" altLang="zh-CN"/>
              <a:pPr>
                <a:defRPr/>
              </a:pPr>
              <a:t>‹#›</a:t>
            </a:fld>
            <a:endParaRPr lang="en-US" altLang="zh-CN"/>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0EE64FC-C52C-4056-BEC4-6D661D86E72D}" type="slidenum">
              <a:rPr lang="en-US" altLang="zh-CN"/>
              <a:pPr>
                <a:defRPr/>
              </a:pPr>
              <a:t>‹#›</a:t>
            </a:fld>
            <a:endParaRPr lang="en-US" altLang="zh-CN"/>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762000"/>
            <a:ext cx="1943100" cy="51054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5800" y="762000"/>
            <a:ext cx="5676900" cy="51054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E1BE988-0BE9-4F6B-9CD7-7667DD6C1F52}" type="slidenum">
              <a:rPr lang="en-US" altLang="zh-CN"/>
              <a:pPr>
                <a:defRPr/>
              </a:pPr>
              <a:t>‹#›</a:t>
            </a:fld>
            <a:endParaRPr lang="en-US" altLang="zh-CN"/>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85800" y="762000"/>
            <a:ext cx="7772400" cy="1143000"/>
          </a:xfrm>
        </p:spPr>
        <p:txBody>
          <a:bodyPr/>
          <a:lstStyle/>
          <a:p>
            <a:r>
              <a:rPr lang="zh-CN" altLang="en-US"/>
              <a:t>单击此处编辑母版标题样式</a:t>
            </a:r>
          </a:p>
        </p:txBody>
      </p:sp>
      <p:sp>
        <p:nvSpPr>
          <p:cNvPr id="3" name="表格占位符 2"/>
          <p:cNvSpPr>
            <a:spLocks noGrp="1"/>
          </p:cNvSpPr>
          <p:nvPr>
            <p:ph type="tbl" idx="1"/>
          </p:nvPr>
        </p:nvSpPr>
        <p:spPr>
          <a:xfrm>
            <a:off x="685800" y="1981200"/>
            <a:ext cx="7772400" cy="3886200"/>
          </a:xfrm>
        </p:spPr>
        <p:txBody>
          <a:bodyPr/>
          <a:lstStyle/>
          <a:p>
            <a:pPr lvl="0"/>
            <a:endParaRPr lang="zh-CN"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0E01222-4E04-47B5-A97A-1D61363A41C5}" type="slidenum">
              <a:rPr lang="en-US" altLang="zh-CN"/>
              <a:pPr>
                <a:defRPr/>
              </a:pPr>
              <a:t>‹#›</a:t>
            </a:fld>
            <a:endParaRPr lang="en-US" altLang="zh-CN"/>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B928433-6783-4F3F-8DC0-1F858574F025}" type="slidenum">
              <a:rPr lang="en-US" altLang="zh-CN"/>
              <a:pPr>
                <a:defRPr/>
              </a:pPr>
              <a:t>‹#›</a:t>
            </a:fld>
            <a:endParaRPr lang="en-US" altLang="zh-CN"/>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30140930-DDDF-405C-875A-A5172D365DF0}" type="slidenum">
              <a:rPr lang="en-US" altLang="zh-CN"/>
              <a:pPr>
                <a:defRPr/>
              </a:pPr>
              <a:t>‹#›</a:t>
            </a:fld>
            <a:endParaRPr lang="en-US" altLang="zh-CN"/>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5800" y="19812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9812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E524064A-B206-494D-8E91-48C6D1AA1842}" type="slidenum">
              <a:rPr lang="en-US" altLang="zh-CN"/>
              <a:pPr>
                <a:defRPr/>
              </a:pPr>
              <a:t>‹#›</a:t>
            </a:fld>
            <a:endParaRPr lang="en-US" altLang="zh-CN"/>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AA7E6730-F086-4073-B11A-F144E9DA3ECB}" type="slidenum">
              <a:rPr lang="en-US" altLang="zh-CN"/>
              <a:pPr>
                <a:defRPr/>
              </a:pPr>
              <a:t>‹#›</a:t>
            </a:fld>
            <a:endParaRPr lang="en-US" altLang="zh-CN"/>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9B09086A-6A9D-4DE2-9FAC-A5F5A30B0A63}" type="slidenum">
              <a:rPr lang="en-US" altLang="zh-CN"/>
              <a:pPr>
                <a:defRPr/>
              </a:pPr>
              <a:t>‹#›</a:t>
            </a:fld>
            <a:endParaRPr lang="en-US" altLang="zh-CN"/>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E66DC6A9-A417-4BC2-916C-B56E9D4404EE}" type="slidenum">
              <a:rPr lang="en-US" altLang="zh-CN"/>
              <a:pPr>
                <a:defRPr/>
              </a:pPr>
              <a:t>‹#›</a:t>
            </a:fld>
            <a:endParaRPr lang="en-US" altLang="zh-CN"/>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6243C461-A55A-4CD4-9CED-A25AC6B9F48C}" type="slidenum">
              <a:rPr lang="en-US" altLang="zh-CN"/>
              <a:pPr>
                <a:defRPr/>
              </a:pPr>
              <a:t>‹#›</a:t>
            </a:fld>
            <a:endParaRPr lang="en-US" altLang="zh-CN"/>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E68E6C0B-1558-4FA3-B70F-92E8731C1462}" type="slidenum">
              <a:rPr lang="en-US" altLang="zh-CN"/>
              <a:pPr>
                <a:defRPr/>
              </a:pPr>
              <a:t>‹#›</a:t>
            </a:fld>
            <a:endParaRPr lang="en-US" altLang="zh-CN"/>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CCFF"/>
            </a:gs>
            <a:gs pos="100000">
              <a:schemeClr val="bg1"/>
            </a:gs>
          </a:gsLst>
          <a:lin ang="5400000" scaled="1"/>
        </a:gradFill>
        <a:effectLst/>
      </p:bgPr>
    </p:bg>
    <p:spTree>
      <p:nvGrpSpPr>
        <p:cNvPr id="1" name=""/>
        <p:cNvGrpSpPr/>
        <p:nvPr/>
      </p:nvGrpSpPr>
      <p:grpSpPr>
        <a:xfrm>
          <a:off x="0" y="0"/>
          <a:ext cx="0" cy="0"/>
          <a:chOff x="0" y="0"/>
          <a:chExt cx="0" cy="0"/>
        </a:xfrm>
      </p:grpSpPr>
      <p:pic>
        <p:nvPicPr>
          <p:cNvPr id="1026" name="Picture 11" descr="商学院2"/>
          <p:cNvPicPr>
            <a:picLocks noChangeAspect="1" noChangeArrowheads="1"/>
          </p:cNvPicPr>
          <p:nvPr userDrawn="1"/>
        </p:nvPicPr>
        <p:blipFill>
          <a:blip r:embed="rId14" cstate="print"/>
          <a:srcRect t="30066" r="4668" b="28738"/>
          <a:stretch>
            <a:fillRect/>
          </a:stretch>
        </p:blipFill>
        <p:spPr bwMode="auto">
          <a:xfrm>
            <a:off x="0" y="4495800"/>
            <a:ext cx="9144000" cy="23622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685800" y="7620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8" name="Rectangle 3"/>
          <p:cNvSpPr>
            <a:spLocks noGrp="1" noChangeArrowheads="1"/>
          </p:cNvSpPr>
          <p:nvPr>
            <p:ph type="body" idx="1"/>
          </p:nvPr>
        </p:nvSpPr>
        <p:spPr bwMode="auto">
          <a:xfrm>
            <a:off x="685800" y="1981200"/>
            <a:ext cx="77724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ltLang="zh-CN"/>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ltLang="zh-CN"/>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800" b="1"/>
            </a:lvl1pPr>
          </a:lstStyle>
          <a:p>
            <a:pPr>
              <a:defRPr/>
            </a:pPr>
            <a:fld id="{19A3E180-F562-4301-889F-9D326D801372}" type="slidenum">
              <a:rPr lang="en-US" altLang="zh-CN"/>
              <a:pPr>
                <a:defRPr/>
              </a:pPr>
              <a:t>‹#›</a:t>
            </a:fld>
            <a:endParaRPr lang="en-US" altLang="zh-CN"/>
          </a:p>
        </p:txBody>
      </p:sp>
      <p:pic>
        <p:nvPicPr>
          <p:cNvPr id="1032" name="Picture 16" descr="南开大学3"/>
          <p:cNvPicPr>
            <a:picLocks noChangeAspect="1" noChangeArrowheads="1"/>
          </p:cNvPicPr>
          <p:nvPr userDrawn="1"/>
        </p:nvPicPr>
        <p:blipFill>
          <a:blip r:embed="rId15" cstate="print"/>
          <a:srcRect l="1158" b="9262"/>
          <a:stretch>
            <a:fillRect/>
          </a:stretch>
        </p:blipFill>
        <p:spPr bwMode="auto">
          <a:xfrm>
            <a:off x="4267200" y="0"/>
            <a:ext cx="4876800" cy="762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random/>
  </p:transition>
  <p:hf hdr="0" ftr="0" dt="0"/>
  <p:txStyles>
    <p:titleStyle>
      <a:lvl1pPr algn="ctr" rtl="0" eaLnBrk="0" fontAlgn="base" hangingPunct="0">
        <a:spcBef>
          <a:spcPct val="0"/>
        </a:spcBef>
        <a:spcAft>
          <a:spcPct val="0"/>
        </a:spcAft>
        <a:defRPr kumimoji="1" sz="4400" b="1">
          <a:solidFill>
            <a:schemeClr val="tx2"/>
          </a:solidFill>
          <a:latin typeface="+mj-lt"/>
          <a:ea typeface="+mj-ea"/>
          <a:cs typeface="+mj-cs"/>
        </a:defRPr>
      </a:lvl1pPr>
      <a:lvl2pPr algn="ctr" rtl="0" eaLnBrk="0" fontAlgn="base" hangingPunct="0">
        <a:spcBef>
          <a:spcPct val="0"/>
        </a:spcBef>
        <a:spcAft>
          <a:spcPct val="0"/>
        </a:spcAft>
        <a:defRPr kumimoji="1" sz="4400" b="1">
          <a:solidFill>
            <a:schemeClr val="tx2"/>
          </a:solidFill>
          <a:latin typeface="Times New Roman" pitchFamily="18" charset="0"/>
          <a:ea typeface="黑体" pitchFamily="2" charset="-122"/>
        </a:defRPr>
      </a:lvl2pPr>
      <a:lvl3pPr algn="ctr" rtl="0" eaLnBrk="0" fontAlgn="base" hangingPunct="0">
        <a:spcBef>
          <a:spcPct val="0"/>
        </a:spcBef>
        <a:spcAft>
          <a:spcPct val="0"/>
        </a:spcAft>
        <a:defRPr kumimoji="1" sz="4400" b="1">
          <a:solidFill>
            <a:schemeClr val="tx2"/>
          </a:solidFill>
          <a:latin typeface="Times New Roman" pitchFamily="18" charset="0"/>
          <a:ea typeface="黑体" pitchFamily="2" charset="-122"/>
        </a:defRPr>
      </a:lvl3pPr>
      <a:lvl4pPr algn="ctr" rtl="0" eaLnBrk="0" fontAlgn="base" hangingPunct="0">
        <a:spcBef>
          <a:spcPct val="0"/>
        </a:spcBef>
        <a:spcAft>
          <a:spcPct val="0"/>
        </a:spcAft>
        <a:defRPr kumimoji="1" sz="4400" b="1">
          <a:solidFill>
            <a:schemeClr val="tx2"/>
          </a:solidFill>
          <a:latin typeface="Times New Roman" pitchFamily="18" charset="0"/>
          <a:ea typeface="黑体" pitchFamily="2" charset="-122"/>
        </a:defRPr>
      </a:lvl4pPr>
      <a:lvl5pPr algn="ctr" rtl="0" eaLnBrk="0" fontAlgn="base" hangingPunct="0">
        <a:spcBef>
          <a:spcPct val="0"/>
        </a:spcBef>
        <a:spcAft>
          <a:spcPct val="0"/>
        </a:spcAft>
        <a:defRPr kumimoji="1" sz="4400" b="1">
          <a:solidFill>
            <a:schemeClr val="tx2"/>
          </a:solidFill>
          <a:latin typeface="Times New Roman" pitchFamily="18" charset="0"/>
          <a:ea typeface="黑体" pitchFamily="2" charset="-122"/>
        </a:defRPr>
      </a:lvl5pPr>
      <a:lvl6pPr marL="457200" algn="ctr" rtl="0" fontAlgn="base">
        <a:spcBef>
          <a:spcPct val="0"/>
        </a:spcBef>
        <a:spcAft>
          <a:spcPct val="0"/>
        </a:spcAft>
        <a:defRPr kumimoji="1" sz="4400" b="1">
          <a:solidFill>
            <a:schemeClr val="tx2"/>
          </a:solidFill>
          <a:latin typeface="Times New Roman" pitchFamily="18" charset="0"/>
          <a:ea typeface="黑体" pitchFamily="2" charset="-122"/>
        </a:defRPr>
      </a:lvl6pPr>
      <a:lvl7pPr marL="914400" algn="ctr" rtl="0" fontAlgn="base">
        <a:spcBef>
          <a:spcPct val="0"/>
        </a:spcBef>
        <a:spcAft>
          <a:spcPct val="0"/>
        </a:spcAft>
        <a:defRPr kumimoji="1" sz="4400" b="1">
          <a:solidFill>
            <a:schemeClr val="tx2"/>
          </a:solidFill>
          <a:latin typeface="Times New Roman" pitchFamily="18" charset="0"/>
          <a:ea typeface="黑体" pitchFamily="2" charset="-122"/>
        </a:defRPr>
      </a:lvl7pPr>
      <a:lvl8pPr marL="1371600" algn="ctr" rtl="0" fontAlgn="base">
        <a:spcBef>
          <a:spcPct val="0"/>
        </a:spcBef>
        <a:spcAft>
          <a:spcPct val="0"/>
        </a:spcAft>
        <a:defRPr kumimoji="1" sz="4400" b="1">
          <a:solidFill>
            <a:schemeClr val="tx2"/>
          </a:solidFill>
          <a:latin typeface="Times New Roman" pitchFamily="18" charset="0"/>
          <a:ea typeface="黑体" pitchFamily="2" charset="-122"/>
        </a:defRPr>
      </a:lvl8pPr>
      <a:lvl9pPr marL="1828800" algn="ctr" rtl="0" fontAlgn="base">
        <a:spcBef>
          <a:spcPct val="0"/>
        </a:spcBef>
        <a:spcAft>
          <a:spcPct val="0"/>
        </a:spcAft>
        <a:defRPr kumimoji="1" sz="4400" b="1">
          <a:solidFill>
            <a:schemeClr val="tx2"/>
          </a:solidFill>
          <a:latin typeface="Times New Roman" pitchFamily="18" charset="0"/>
          <a:ea typeface="黑体" pitchFamily="2" charset="-122"/>
        </a:defRPr>
      </a:lvl9pPr>
    </p:titleStyle>
    <p:bodyStyle>
      <a:lvl1pPr marL="342900" indent="-342900" algn="l" rtl="0" eaLnBrk="0" fontAlgn="base" hangingPunct="0">
        <a:lnSpc>
          <a:spcPct val="90000"/>
        </a:lnSpc>
        <a:spcBef>
          <a:spcPct val="20000"/>
        </a:spcBef>
        <a:spcAft>
          <a:spcPct val="0"/>
        </a:spcAft>
        <a:buChar char="•"/>
        <a:defRPr kumimoji="1" sz="2800" b="1">
          <a:solidFill>
            <a:schemeClr val="tx1"/>
          </a:solidFill>
          <a:latin typeface="+mn-lt"/>
          <a:ea typeface="+mn-ea"/>
          <a:cs typeface="+mn-cs"/>
        </a:defRPr>
      </a:lvl1pPr>
      <a:lvl2pPr marL="742950" indent="-285750" algn="l" rtl="0" eaLnBrk="0" fontAlgn="base" hangingPunct="0">
        <a:lnSpc>
          <a:spcPct val="90000"/>
        </a:lnSpc>
        <a:spcBef>
          <a:spcPct val="20000"/>
        </a:spcBef>
        <a:spcAft>
          <a:spcPct val="0"/>
        </a:spcAft>
        <a:buChar char="–"/>
        <a:defRPr kumimoji="1" sz="2400" b="1">
          <a:solidFill>
            <a:schemeClr val="tx1"/>
          </a:solidFill>
          <a:latin typeface="+mn-lt"/>
          <a:ea typeface="+mn-ea"/>
        </a:defRPr>
      </a:lvl2pPr>
      <a:lvl3pPr marL="1143000" indent="-228600" algn="l" rtl="0" eaLnBrk="0" fontAlgn="base" hangingPunct="0">
        <a:lnSpc>
          <a:spcPct val="90000"/>
        </a:lnSpc>
        <a:spcBef>
          <a:spcPct val="20000"/>
        </a:spcBef>
        <a:spcAft>
          <a:spcPct val="0"/>
        </a:spcAft>
        <a:buChar char="•"/>
        <a:defRPr kumimoji="1" sz="2000" b="1">
          <a:solidFill>
            <a:schemeClr val="tx1"/>
          </a:solidFill>
          <a:latin typeface="+mn-lt"/>
          <a:ea typeface="+mn-ea"/>
        </a:defRPr>
      </a:lvl3pPr>
      <a:lvl4pPr marL="1600200" indent="-228600" algn="l" rtl="0" eaLnBrk="0" fontAlgn="base" hangingPunct="0">
        <a:lnSpc>
          <a:spcPct val="90000"/>
        </a:lnSpc>
        <a:spcBef>
          <a:spcPct val="20000"/>
        </a:spcBef>
        <a:spcAft>
          <a:spcPct val="0"/>
        </a:spcAft>
        <a:buChar char="–"/>
        <a:defRPr kumimoji="1" b="1">
          <a:solidFill>
            <a:schemeClr val="tx1"/>
          </a:solidFill>
          <a:latin typeface="+mn-lt"/>
          <a:ea typeface="+mn-ea"/>
        </a:defRPr>
      </a:lvl4pPr>
      <a:lvl5pPr marL="2057400" indent="-228600" algn="l" rtl="0" eaLnBrk="0" fontAlgn="base" hangingPunct="0">
        <a:lnSpc>
          <a:spcPct val="90000"/>
        </a:lnSpc>
        <a:spcBef>
          <a:spcPct val="20000"/>
        </a:spcBef>
        <a:spcAft>
          <a:spcPct val="0"/>
        </a:spcAft>
        <a:buChar char="»"/>
        <a:defRPr kumimoji="1" b="1">
          <a:solidFill>
            <a:schemeClr val="tx1"/>
          </a:solidFill>
          <a:latin typeface="+mn-lt"/>
          <a:ea typeface="+mn-ea"/>
        </a:defRPr>
      </a:lvl5pPr>
      <a:lvl6pPr marL="2514600" indent="-228600" algn="l" rtl="0" fontAlgn="base">
        <a:lnSpc>
          <a:spcPct val="90000"/>
        </a:lnSpc>
        <a:spcBef>
          <a:spcPct val="20000"/>
        </a:spcBef>
        <a:spcAft>
          <a:spcPct val="0"/>
        </a:spcAft>
        <a:buChar char="»"/>
        <a:defRPr kumimoji="1" b="1">
          <a:solidFill>
            <a:schemeClr val="tx1"/>
          </a:solidFill>
          <a:latin typeface="+mn-lt"/>
          <a:ea typeface="+mn-ea"/>
        </a:defRPr>
      </a:lvl6pPr>
      <a:lvl7pPr marL="2971800" indent="-228600" algn="l" rtl="0" fontAlgn="base">
        <a:lnSpc>
          <a:spcPct val="90000"/>
        </a:lnSpc>
        <a:spcBef>
          <a:spcPct val="20000"/>
        </a:spcBef>
        <a:spcAft>
          <a:spcPct val="0"/>
        </a:spcAft>
        <a:buChar char="»"/>
        <a:defRPr kumimoji="1" b="1">
          <a:solidFill>
            <a:schemeClr val="tx1"/>
          </a:solidFill>
          <a:latin typeface="+mn-lt"/>
          <a:ea typeface="+mn-ea"/>
        </a:defRPr>
      </a:lvl7pPr>
      <a:lvl8pPr marL="3429000" indent="-228600" algn="l" rtl="0" fontAlgn="base">
        <a:lnSpc>
          <a:spcPct val="90000"/>
        </a:lnSpc>
        <a:spcBef>
          <a:spcPct val="20000"/>
        </a:spcBef>
        <a:spcAft>
          <a:spcPct val="0"/>
        </a:spcAft>
        <a:buChar char="»"/>
        <a:defRPr kumimoji="1" b="1">
          <a:solidFill>
            <a:schemeClr val="tx1"/>
          </a:solidFill>
          <a:latin typeface="+mn-lt"/>
          <a:ea typeface="+mn-ea"/>
        </a:defRPr>
      </a:lvl8pPr>
      <a:lvl9pPr marL="3886200" indent="-228600" algn="l" rtl="0" fontAlgn="base">
        <a:lnSpc>
          <a:spcPct val="90000"/>
        </a:lnSpc>
        <a:spcBef>
          <a:spcPct val="20000"/>
        </a:spcBef>
        <a:spcAft>
          <a:spcPct val="0"/>
        </a:spcAft>
        <a:buChar char="»"/>
        <a:defRPr kumimoji="1"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灯片编号占位符 5"/>
          <p:cNvSpPr>
            <a:spLocks noGrp="1"/>
          </p:cNvSpPr>
          <p:nvPr>
            <p:ph type="sldNum" sz="quarter" idx="12"/>
          </p:nvPr>
        </p:nvSpPr>
        <p:spPr>
          <a:noFill/>
          <a:ln>
            <a:miter lim="800000"/>
            <a:headEnd/>
            <a:tailEnd/>
          </a:ln>
        </p:spPr>
        <p:txBody>
          <a:bodyPr/>
          <a:lstStyle/>
          <a:p>
            <a:fld id="{AF918222-0338-4770-853A-316FDBC0DBAA}" type="slidenum">
              <a:rPr lang="en-US" altLang="zh-CN" smtClean="0"/>
              <a:pPr/>
              <a:t>1</a:t>
            </a:fld>
            <a:endParaRPr lang="en-US" altLang="zh-CN"/>
          </a:p>
        </p:txBody>
      </p:sp>
      <p:sp>
        <p:nvSpPr>
          <p:cNvPr id="2051" name="Rectangle 2"/>
          <p:cNvSpPr>
            <a:spLocks noGrp="1" noChangeArrowheads="1"/>
          </p:cNvSpPr>
          <p:nvPr>
            <p:ph type="ctrTitle"/>
          </p:nvPr>
        </p:nvSpPr>
        <p:spPr>
          <a:xfrm>
            <a:off x="611560" y="2060848"/>
            <a:ext cx="7772400" cy="1143000"/>
          </a:xfrm>
        </p:spPr>
        <p:txBody>
          <a:bodyPr/>
          <a:lstStyle/>
          <a:p>
            <a:pPr eaLnBrk="1" hangingPunct="1"/>
            <a:br>
              <a:rPr lang="zh-CN" altLang="en-US" sz="4800" b="0" dirty="0">
                <a:solidFill>
                  <a:srgbClr val="FF0000"/>
                </a:solidFill>
              </a:rPr>
            </a:br>
            <a:r>
              <a:rPr lang="zh-CN" altLang="en-US" sz="4800" b="0" dirty="0">
                <a:solidFill>
                  <a:schemeClr val="tx1"/>
                </a:solidFill>
              </a:rPr>
              <a:t>国际会计专业介绍</a:t>
            </a:r>
            <a:br>
              <a:rPr lang="zh-CN" altLang="en-US" sz="4800" b="0" dirty="0">
                <a:solidFill>
                  <a:srgbClr val="FF0000"/>
                </a:solidFill>
              </a:rPr>
            </a:br>
            <a:endParaRPr lang="zh-CN" altLang="en-US" sz="4800" b="0" dirty="0">
              <a:solidFill>
                <a:srgbClr val="FF0000"/>
              </a:solidFill>
            </a:endParaRPr>
          </a:p>
        </p:txBody>
      </p:sp>
      <p:sp>
        <p:nvSpPr>
          <p:cNvPr id="2052" name="Rectangle 4"/>
          <p:cNvSpPr>
            <a:spLocks noGrp="1" noChangeArrowheads="1"/>
          </p:cNvSpPr>
          <p:nvPr>
            <p:ph type="subTitle" idx="1"/>
          </p:nvPr>
        </p:nvSpPr>
        <p:spPr>
          <a:xfrm>
            <a:off x="1331913" y="4797425"/>
            <a:ext cx="6400800" cy="1752600"/>
          </a:xfrm>
        </p:spPr>
        <p:txBody>
          <a:bodyPr/>
          <a:lstStyle/>
          <a:p>
            <a:pPr eaLnBrk="1" hangingPunct="1"/>
            <a:r>
              <a:rPr lang="zh-CN" altLang="en-US" dirty="0"/>
              <a:t>南开大学商学院</a:t>
            </a:r>
            <a:endParaRPr lang="en-US" altLang="zh-CN" dirty="0"/>
          </a:p>
          <a:p>
            <a:pPr eaLnBrk="1" hangingPunct="1"/>
            <a:r>
              <a:rPr lang="en-US" altLang="zh-CN" dirty="0"/>
              <a:t>2023.8</a:t>
            </a:r>
            <a:endParaRPr lang="zh-CN" altLang="en-US" dirty="0"/>
          </a:p>
        </p:txBody>
      </p:sp>
    </p:spTree>
  </p:cSld>
  <p:clrMapOvr>
    <a:masterClrMapping/>
  </p:clrMapOvr>
  <p:transition>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3"/>
          <p:cNvSpPr>
            <a:spLocks noGrp="1"/>
          </p:cNvSpPr>
          <p:nvPr>
            <p:ph type="sldNum" sz="quarter" idx="12"/>
          </p:nvPr>
        </p:nvSpPr>
        <p:spPr>
          <a:noFill/>
          <a:ln>
            <a:miter lim="800000"/>
            <a:headEnd/>
            <a:tailEnd/>
          </a:ln>
        </p:spPr>
        <p:txBody>
          <a:bodyPr/>
          <a:lstStyle/>
          <a:p>
            <a:fld id="{7D4E2965-1537-4F8D-90C2-E65E87BD359F}" type="slidenum">
              <a:rPr lang="en-US" altLang="zh-CN" smtClean="0">
                <a:ea typeface="宋体" charset="-122"/>
              </a:rPr>
              <a:pPr/>
              <a:t>10</a:t>
            </a:fld>
            <a:endParaRPr lang="en-US" altLang="zh-CN">
              <a:ea typeface="宋体" charset="-122"/>
            </a:endParaRPr>
          </a:p>
        </p:txBody>
      </p:sp>
      <p:sp>
        <p:nvSpPr>
          <p:cNvPr id="11267" name="Text Box 2"/>
          <p:cNvSpPr txBox="1">
            <a:spLocks noChangeArrowheads="1"/>
          </p:cNvSpPr>
          <p:nvPr/>
        </p:nvSpPr>
        <p:spPr bwMode="auto">
          <a:xfrm>
            <a:off x="900113" y="801688"/>
            <a:ext cx="7704137" cy="579437"/>
          </a:xfrm>
          <a:prstGeom prst="rect">
            <a:avLst/>
          </a:prstGeom>
          <a:noFill/>
          <a:ln w="9525">
            <a:noFill/>
            <a:miter lim="800000"/>
            <a:headEnd/>
            <a:tailEnd/>
          </a:ln>
          <a:effectLst/>
        </p:spPr>
        <p:txBody>
          <a:bodyPr>
            <a:spAutoFit/>
          </a:bodyPr>
          <a:lstStyle/>
          <a:p>
            <a:pPr>
              <a:spcBef>
                <a:spcPct val="50000"/>
              </a:spcBef>
            </a:pPr>
            <a:r>
              <a:rPr lang="zh-CN" altLang="en-US" sz="3200" b="1" dirty="0">
                <a:solidFill>
                  <a:srgbClr val="FF0000"/>
                </a:solidFill>
                <a:ea typeface="楷体_GB2312" pitchFamily="49" charset="-122"/>
              </a:rPr>
              <a:t>      会计学系</a:t>
            </a:r>
            <a:r>
              <a:rPr lang="en-US" altLang="zh-CN" sz="3200" b="1" dirty="0">
                <a:solidFill>
                  <a:srgbClr val="FF0000"/>
                </a:solidFill>
                <a:ea typeface="楷体_GB2312" pitchFamily="49" charset="-122"/>
              </a:rPr>
              <a:t>2018</a:t>
            </a:r>
            <a:r>
              <a:rPr lang="zh-CN" altLang="en-US" sz="3200" b="1" dirty="0">
                <a:solidFill>
                  <a:srgbClr val="FF0000"/>
                </a:solidFill>
                <a:ea typeface="楷体_GB2312" pitchFamily="49" charset="-122"/>
              </a:rPr>
              <a:t>年毕业生就业情况</a:t>
            </a:r>
          </a:p>
        </p:txBody>
      </p:sp>
      <p:graphicFrame>
        <p:nvGraphicFramePr>
          <p:cNvPr id="157746" name="Group 50"/>
          <p:cNvGraphicFramePr>
            <a:graphicFrameLocks noGrp="1"/>
          </p:cNvGraphicFramePr>
          <p:nvPr/>
        </p:nvGraphicFramePr>
        <p:xfrm>
          <a:off x="455613" y="1381125"/>
          <a:ext cx="8148637" cy="2567047"/>
        </p:xfrm>
        <a:graphic>
          <a:graphicData uri="http://schemas.openxmlformats.org/drawingml/2006/table">
            <a:tbl>
              <a:tblPr/>
              <a:tblGrid>
                <a:gridCol w="814387">
                  <a:extLst>
                    <a:ext uri="{9D8B030D-6E8A-4147-A177-3AD203B41FA5}">
                      <a16:colId xmlns:a16="http://schemas.microsoft.com/office/drawing/2014/main" val="20000"/>
                    </a:ext>
                  </a:extLst>
                </a:gridCol>
                <a:gridCol w="814388">
                  <a:extLst>
                    <a:ext uri="{9D8B030D-6E8A-4147-A177-3AD203B41FA5}">
                      <a16:colId xmlns:a16="http://schemas.microsoft.com/office/drawing/2014/main" val="20001"/>
                    </a:ext>
                  </a:extLst>
                </a:gridCol>
                <a:gridCol w="815975">
                  <a:extLst>
                    <a:ext uri="{9D8B030D-6E8A-4147-A177-3AD203B41FA5}">
                      <a16:colId xmlns:a16="http://schemas.microsoft.com/office/drawing/2014/main" val="20002"/>
                    </a:ext>
                  </a:extLst>
                </a:gridCol>
                <a:gridCol w="866775">
                  <a:extLst>
                    <a:ext uri="{9D8B030D-6E8A-4147-A177-3AD203B41FA5}">
                      <a16:colId xmlns:a16="http://schemas.microsoft.com/office/drawing/2014/main" val="20003"/>
                    </a:ext>
                  </a:extLst>
                </a:gridCol>
                <a:gridCol w="792162">
                  <a:extLst>
                    <a:ext uri="{9D8B030D-6E8A-4147-A177-3AD203B41FA5}">
                      <a16:colId xmlns:a16="http://schemas.microsoft.com/office/drawing/2014/main" val="20004"/>
                    </a:ext>
                  </a:extLst>
                </a:gridCol>
                <a:gridCol w="865188">
                  <a:extLst>
                    <a:ext uri="{9D8B030D-6E8A-4147-A177-3AD203B41FA5}">
                      <a16:colId xmlns:a16="http://schemas.microsoft.com/office/drawing/2014/main" val="20005"/>
                    </a:ext>
                  </a:extLst>
                </a:gridCol>
                <a:gridCol w="735012">
                  <a:extLst>
                    <a:ext uri="{9D8B030D-6E8A-4147-A177-3AD203B41FA5}">
                      <a16:colId xmlns:a16="http://schemas.microsoft.com/office/drawing/2014/main" val="20006"/>
                    </a:ext>
                  </a:extLst>
                </a:gridCol>
                <a:gridCol w="815975">
                  <a:extLst>
                    <a:ext uri="{9D8B030D-6E8A-4147-A177-3AD203B41FA5}">
                      <a16:colId xmlns:a16="http://schemas.microsoft.com/office/drawing/2014/main" val="20007"/>
                    </a:ext>
                  </a:extLst>
                </a:gridCol>
                <a:gridCol w="814388">
                  <a:extLst>
                    <a:ext uri="{9D8B030D-6E8A-4147-A177-3AD203B41FA5}">
                      <a16:colId xmlns:a16="http://schemas.microsoft.com/office/drawing/2014/main" val="20008"/>
                    </a:ext>
                  </a:extLst>
                </a:gridCol>
                <a:gridCol w="814387">
                  <a:extLst>
                    <a:ext uri="{9D8B030D-6E8A-4147-A177-3AD203B41FA5}">
                      <a16:colId xmlns:a16="http://schemas.microsoft.com/office/drawing/2014/main" val="20009"/>
                    </a:ext>
                  </a:extLst>
                </a:gridCol>
              </a:tblGrid>
              <a:tr h="1408113">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zh-CN" altLang="zh-CN" sz="2400" b="1" i="0" u="none" strike="noStrike" cap="none" normalizeH="0" baseline="0">
                        <a:ln>
                          <a:noFill/>
                        </a:ln>
                        <a:solidFill>
                          <a:schemeClr val="tx1"/>
                        </a:solidFill>
                        <a:effectLst/>
                        <a:latin typeface="Times New Roman" pitchFamily="18" charset="0"/>
                        <a:ea typeface="楷体_GB2312" pitchFamily="49" charset="-122"/>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出</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读</a:t>
                      </a:r>
                    </a:p>
                    <a:p>
                      <a:pPr marL="0" marR="0" lvl="0" indent="0" algn="ctr" defTabSz="914400" rtl="0" eaLnBrk="1" fontAlgn="base" latinLnBrk="0" hangingPunct="1">
                        <a:lnSpc>
                          <a:spcPct val="90000"/>
                        </a:lnSpc>
                        <a:spcBef>
                          <a:spcPct val="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研</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事</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务</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所</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国企与</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公司</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民</a:t>
                      </a:r>
                      <a:endParaRPr kumimoji="1" lang="en-US" altLang="zh-CN"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企</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准备</a:t>
                      </a:r>
                      <a:r>
                        <a:rPr kumimoji="1" lang="zh-CN" altLang="zh-CN" sz="2400" b="1" i="0" u="none" strike="noStrike" cap="none" normalizeH="0" baseline="0">
                          <a:ln>
                            <a:noFill/>
                          </a:ln>
                          <a:solidFill>
                            <a:schemeClr val="tx1"/>
                          </a:solidFill>
                          <a:effectLst/>
                          <a:latin typeface="Times New Roman" pitchFamily="18" charset="0"/>
                          <a:ea typeface="楷体_GB2312" pitchFamily="49" charset="-122"/>
                        </a:rPr>
                        <a:t>考研</a:t>
                      </a: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或</a:t>
                      </a:r>
                      <a:r>
                        <a:rPr kumimoji="1" lang="zh-CN" altLang="zh-CN" sz="2400" b="1" i="0" u="none" strike="noStrike" cap="none" normalizeH="0" baseline="0">
                          <a:ln>
                            <a:noFill/>
                          </a:ln>
                          <a:solidFill>
                            <a:schemeClr val="tx1"/>
                          </a:solidFill>
                          <a:effectLst/>
                          <a:latin typeface="Times New Roman" pitchFamily="18" charset="0"/>
                          <a:ea typeface="楷体_GB2312" pitchFamily="49" charset="-122"/>
                        </a:rPr>
                        <a:t>出国</a:t>
                      </a:r>
                      <a:endParaRPr kumimoji="1" lang="zh-CN" altLang="en-US" sz="2400" b="1" i="0" u="none" strike="noStrike" cap="none" normalizeH="0" baseline="0">
                        <a:ln>
                          <a:noFill/>
                        </a:ln>
                        <a:solidFill>
                          <a:schemeClr val="tx1"/>
                        </a:solidFill>
                        <a:effectLst/>
                        <a:latin typeface="Times New Roman" pitchFamily="18" charset="0"/>
                        <a:ea typeface="楷体_GB2312" pitchFamily="49" charset="-122"/>
                      </a:endParaRP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其他方式就业</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合</a:t>
                      </a:r>
                    </a:p>
                    <a:p>
                      <a:pPr marL="0" marR="0" lvl="0" indent="0" algn="ctr" defTabSz="914400" rtl="0" eaLnBrk="1" fontAlgn="base" latinLnBrk="0" hangingPunct="1">
                        <a:lnSpc>
                          <a:spcPct val="90000"/>
                        </a:lnSpc>
                        <a:spcBef>
                          <a:spcPct val="20000"/>
                        </a:spcBef>
                        <a:spcAft>
                          <a:spcPct val="0"/>
                        </a:spcAft>
                        <a:buClrTx/>
                        <a:buSzTx/>
                        <a:buFontTx/>
                        <a:buNone/>
                        <a:tabLst/>
                      </a:pPr>
                      <a:endParaRPr kumimoji="1" lang="zh-CN" altLang="en-US"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计</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77850">
                <a:tc rowSpan="2">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国际会计</a:t>
                      </a:r>
                    </a:p>
                  </a:txBody>
                  <a:tcPr marT="45718" marB="457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人数</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18</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17</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rPr>
                        <a:t>9</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rPr>
                        <a:t>1</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50</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1025">
                <a:tc vMerge="1">
                  <a:txBody>
                    <a:bodyPr/>
                    <a:lstStyle/>
                    <a:p>
                      <a:endParaRPr lang="zh-CN" altLang="en-US"/>
                    </a:p>
                  </a:txBody>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a:ln>
                            <a:noFill/>
                          </a:ln>
                          <a:solidFill>
                            <a:schemeClr val="tx1"/>
                          </a:solidFill>
                          <a:effectLst/>
                          <a:latin typeface="Times New Roman" pitchFamily="18" charset="0"/>
                          <a:ea typeface="楷体_GB2312" pitchFamily="49" charset="-122"/>
                        </a:rPr>
                        <a:t> %</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36</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34</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18</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4</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rPr>
                        <a:t>2</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4</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rPr>
                        <a:t>2</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100</a:t>
                      </a:r>
                    </a:p>
                  </a:txBody>
                  <a:tcPr marL="9525" marR="9525" marT="9524"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1315" name="Text Box 48"/>
          <p:cNvSpPr txBox="1">
            <a:spLocks noChangeArrowheads="1"/>
          </p:cNvSpPr>
          <p:nvPr/>
        </p:nvSpPr>
        <p:spPr bwMode="auto">
          <a:xfrm>
            <a:off x="334963" y="4005263"/>
            <a:ext cx="8243887" cy="2308324"/>
          </a:xfrm>
          <a:prstGeom prst="rect">
            <a:avLst/>
          </a:prstGeom>
          <a:noFill/>
          <a:ln w="9525">
            <a:noFill/>
            <a:miter lim="800000"/>
            <a:headEnd/>
            <a:tailEnd/>
          </a:ln>
          <a:effectLst/>
        </p:spPr>
        <p:txBody>
          <a:bodyPr>
            <a:spAutoFit/>
          </a:bodyPr>
          <a:lstStyle/>
          <a:p>
            <a:pPr>
              <a:spcBef>
                <a:spcPct val="50000"/>
              </a:spcBef>
            </a:pPr>
            <a:r>
              <a:rPr lang="zh-CN" altLang="en-US" sz="3600" dirty="0">
                <a:solidFill>
                  <a:srgbClr val="FF0000"/>
                </a:solidFill>
                <a:ea typeface="黑体" pitchFamily="2" charset="-122"/>
              </a:rPr>
              <a:t>说明：</a:t>
            </a:r>
          </a:p>
          <a:p>
            <a:pPr>
              <a:spcBef>
                <a:spcPct val="50000"/>
              </a:spcBef>
            </a:pPr>
            <a:r>
              <a:rPr lang="zh-CN" altLang="en-US" b="1" dirty="0"/>
              <a:t>    </a:t>
            </a:r>
            <a:r>
              <a:rPr lang="en-US" altLang="zh-CN" b="1" dirty="0"/>
              <a:t>1.</a:t>
            </a:r>
            <a:r>
              <a:rPr lang="zh-CN" altLang="en-US" b="1" dirty="0"/>
              <a:t>读研同学学校：北京大学、浙江大学和南开大学。</a:t>
            </a:r>
          </a:p>
          <a:p>
            <a:pPr>
              <a:spcBef>
                <a:spcPct val="50000"/>
              </a:spcBef>
            </a:pPr>
            <a:r>
              <a:rPr lang="zh-CN" altLang="en-US" b="1" dirty="0"/>
              <a:t>    </a:t>
            </a:r>
            <a:r>
              <a:rPr lang="en-US" altLang="zh-CN" b="1" dirty="0"/>
              <a:t>2.</a:t>
            </a:r>
            <a:r>
              <a:rPr lang="zh-CN" altLang="en-US" b="1" dirty="0"/>
              <a:t>事务所</a:t>
            </a:r>
            <a:r>
              <a:rPr lang="zh-CN" altLang="zh-CN" b="1" dirty="0"/>
              <a:t>9</a:t>
            </a:r>
            <a:r>
              <a:rPr lang="zh-CN" altLang="en-US" b="1" dirty="0"/>
              <a:t>人中，四大</a:t>
            </a:r>
            <a:r>
              <a:rPr lang="zh-CN" altLang="zh-CN" b="1" dirty="0"/>
              <a:t>8</a:t>
            </a:r>
            <a:r>
              <a:rPr lang="zh-CN" altLang="en-US" b="1" dirty="0"/>
              <a:t>人。</a:t>
            </a:r>
          </a:p>
          <a:p>
            <a:pPr>
              <a:spcBef>
                <a:spcPct val="50000"/>
              </a:spcBef>
            </a:pPr>
            <a:r>
              <a:rPr lang="zh-CN" altLang="en-US" b="1" dirty="0"/>
              <a:t>    </a:t>
            </a:r>
            <a:r>
              <a:rPr lang="en-US" altLang="zh-CN" b="1" dirty="0"/>
              <a:t>3. </a:t>
            </a:r>
            <a:r>
              <a:rPr lang="zh-CN" altLang="en-US" b="1" dirty="0"/>
              <a:t>其他就业方式包括：计划二次考研。</a:t>
            </a:r>
            <a:endParaRPr lang="zh-CN" altLang="en-US" dirty="0"/>
          </a:p>
        </p:txBody>
      </p:sp>
    </p:spTree>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3"/>
          <p:cNvSpPr>
            <a:spLocks noGrp="1"/>
          </p:cNvSpPr>
          <p:nvPr>
            <p:ph type="sldNum" sz="quarter" idx="12"/>
          </p:nvPr>
        </p:nvSpPr>
        <p:spPr>
          <a:noFill/>
          <a:ln>
            <a:miter lim="800000"/>
            <a:headEnd/>
            <a:tailEnd/>
          </a:ln>
        </p:spPr>
        <p:txBody>
          <a:bodyPr/>
          <a:lstStyle/>
          <a:p>
            <a:fld id="{7D4E2965-1537-4F8D-90C2-E65E87BD359F}" type="slidenum">
              <a:rPr lang="en-US" altLang="zh-CN" smtClean="0">
                <a:ea typeface="宋体" charset="-122"/>
              </a:rPr>
              <a:pPr/>
              <a:t>11</a:t>
            </a:fld>
            <a:endParaRPr lang="en-US" altLang="zh-CN">
              <a:ea typeface="宋体" charset="-122"/>
            </a:endParaRPr>
          </a:p>
        </p:txBody>
      </p:sp>
      <p:sp>
        <p:nvSpPr>
          <p:cNvPr id="11267" name="Text Box 2"/>
          <p:cNvSpPr txBox="1">
            <a:spLocks noChangeArrowheads="1"/>
          </p:cNvSpPr>
          <p:nvPr/>
        </p:nvSpPr>
        <p:spPr bwMode="auto">
          <a:xfrm>
            <a:off x="900113" y="801688"/>
            <a:ext cx="7704137" cy="579437"/>
          </a:xfrm>
          <a:prstGeom prst="rect">
            <a:avLst/>
          </a:prstGeom>
          <a:noFill/>
          <a:ln w="9525">
            <a:noFill/>
            <a:miter lim="800000"/>
            <a:headEnd/>
            <a:tailEnd/>
          </a:ln>
          <a:effectLst/>
        </p:spPr>
        <p:txBody>
          <a:bodyPr>
            <a:spAutoFit/>
          </a:bodyPr>
          <a:lstStyle/>
          <a:p>
            <a:pPr>
              <a:spcBef>
                <a:spcPct val="50000"/>
              </a:spcBef>
            </a:pPr>
            <a:r>
              <a:rPr lang="zh-CN" altLang="en-US" sz="3200" b="1" dirty="0">
                <a:solidFill>
                  <a:srgbClr val="FF0000"/>
                </a:solidFill>
                <a:ea typeface="楷体_GB2312" pitchFamily="49" charset="-122"/>
              </a:rPr>
              <a:t>      会计学系</a:t>
            </a:r>
            <a:r>
              <a:rPr lang="en-US" altLang="zh-CN" sz="3200" b="1" dirty="0">
                <a:solidFill>
                  <a:srgbClr val="FF0000"/>
                </a:solidFill>
                <a:ea typeface="楷体_GB2312" pitchFamily="49" charset="-122"/>
              </a:rPr>
              <a:t>2019</a:t>
            </a:r>
            <a:r>
              <a:rPr lang="zh-CN" altLang="en-US" sz="3200" b="1" dirty="0">
                <a:solidFill>
                  <a:srgbClr val="FF0000"/>
                </a:solidFill>
                <a:ea typeface="楷体_GB2312" pitchFamily="49" charset="-122"/>
              </a:rPr>
              <a:t>年毕业生就业情况</a:t>
            </a:r>
          </a:p>
        </p:txBody>
      </p:sp>
      <p:graphicFrame>
        <p:nvGraphicFramePr>
          <p:cNvPr id="157746" name="Group 50"/>
          <p:cNvGraphicFramePr>
            <a:graphicFrameLocks noGrp="1"/>
          </p:cNvGraphicFramePr>
          <p:nvPr>
            <p:extLst>
              <p:ext uri="{D42A27DB-BD31-4B8C-83A1-F6EECF244321}">
                <p14:modId xmlns:p14="http://schemas.microsoft.com/office/powerpoint/2010/main" val="4149127418"/>
              </p:ext>
            </p:extLst>
          </p:nvPr>
        </p:nvGraphicFramePr>
        <p:xfrm>
          <a:off x="455613" y="1381125"/>
          <a:ext cx="8148637" cy="2567047"/>
        </p:xfrm>
        <a:graphic>
          <a:graphicData uri="http://schemas.openxmlformats.org/drawingml/2006/table">
            <a:tbl>
              <a:tblPr/>
              <a:tblGrid>
                <a:gridCol w="814387">
                  <a:extLst>
                    <a:ext uri="{9D8B030D-6E8A-4147-A177-3AD203B41FA5}">
                      <a16:colId xmlns:a16="http://schemas.microsoft.com/office/drawing/2014/main" val="20000"/>
                    </a:ext>
                  </a:extLst>
                </a:gridCol>
                <a:gridCol w="814388">
                  <a:extLst>
                    <a:ext uri="{9D8B030D-6E8A-4147-A177-3AD203B41FA5}">
                      <a16:colId xmlns:a16="http://schemas.microsoft.com/office/drawing/2014/main" val="20001"/>
                    </a:ext>
                  </a:extLst>
                </a:gridCol>
                <a:gridCol w="815975">
                  <a:extLst>
                    <a:ext uri="{9D8B030D-6E8A-4147-A177-3AD203B41FA5}">
                      <a16:colId xmlns:a16="http://schemas.microsoft.com/office/drawing/2014/main" val="20002"/>
                    </a:ext>
                  </a:extLst>
                </a:gridCol>
                <a:gridCol w="866775">
                  <a:extLst>
                    <a:ext uri="{9D8B030D-6E8A-4147-A177-3AD203B41FA5}">
                      <a16:colId xmlns:a16="http://schemas.microsoft.com/office/drawing/2014/main" val="20003"/>
                    </a:ext>
                  </a:extLst>
                </a:gridCol>
                <a:gridCol w="792162">
                  <a:extLst>
                    <a:ext uri="{9D8B030D-6E8A-4147-A177-3AD203B41FA5}">
                      <a16:colId xmlns:a16="http://schemas.microsoft.com/office/drawing/2014/main" val="20004"/>
                    </a:ext>
                  </a:extLst>
                </a:gridCol>
                <a:gridCol w="865188">
                  <a:extLst>
                    <a:ext uri="{9D8B030D-6E8A-4147-A177-3AD203B41FA5}">
                      <a16:colId xmlns:a16="http://schemas.microsoft.com/office/drawing/2014/main" val="20005"/>
                    </a:ext>
                  </a:extLst>
                </a:gridCol>
                <a:gridCol w="735012">
                  <a:extLst>
                    <a:ext uri="{9D8B030D-6E8A-4147-A177-3AD203B41FA5}">
                      <a16:colId xmlns:a16="http://schemas.microsoft.com/office/drawing/2014/main" val="20006"/>
                    </a:ext>
                  </a:extLst>
                </a:gridCol>
                <a:gridCol w="815975">
                  <a:extLst>
                    <a:ext uri="{9D8B030D-6E8A-4147-A177-3AD203B41FA5}">
                      <a16:colId xmlns:a16="http://schemas.microsoft.com/office/drawing/2014/main" val="20007"/>
                    </a:ext>
                  </a:extLst>
                </a:gridCol>
                <a:gridCol w="814388">
                  <a:extLst>
                    <a:ext uri="{9D8B030D-6E8A-4147-A177-3AD203B41FA5}">
                      <a16:colId xmlns:a16="http://schemas.microsoft.com/office/drawing/2014/main" val="20008"/>
                    </a:ext>
                  </a:extLst>
                </a:gridCol>
                <a:gridCol w="814387">
                  <a:extLst>
                    <a:ext uri="{9D8B030D-6E8A-4147-A177-3AD203B41FA5}">
                      <a16:colId xmlns:a16="http://schemas.microsoft.com/office/drawing/2014/main" val="20009"/>
                    </a:ext>
                  </a:extLst>
                </a:gridCol>
              </a:tblGrid>
              <a:tr h="1408113">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zh-CN" altLang="zh-CN" sz="2400" b="1" i="0" u="none" strike="noStrike" cap="none" normalizeH="0" baseline="0" dirty="0">
                        <a:ln>
                          <a:noFill/>
                        </a:ln>
                        <a:solidFill>
                          <a:schemeClr val="tx1"/>
                        </a:solidFill>
                        <a:effectLst/>
                        <a:latin typeface="Times New Roman" pitchFamily="18" charset="0"/>
                        <a:ea typeface="楷体_GB2312" pitchFamily="49" charset="-122"/>
                      </a:endParaRPr>
                    </a:p>
                  </a:txBody>
                  <a:tcPr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zh-CN" altLang="zh-CN" sz="2400" b="1" i="0" u="none" strike="noStrike" cap="none" normalizeH="0" baseline="0">
                        <a:ln>
                          <a:noFill/>
                        </a:ln>
                        <a:solidFill>
                          <a:schemeClr val="tx1"/>
                        </a:solidFill>
                        <a:effectLst/>
                        <a:latin typeface="Times New Roman" pitchFamily="18" charset="0"/>
                        <a:ea typeface="楷体_GB2312" pitchFamily="49" charset="-122"/>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出</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读</a:t>
                      </a:r>
                    </a:p>
                    <a:p>
                      <a:pPr marL="0" marR="0" lvl="0" indent="0" algn="ctr" defTabSz="914400" rtl="0" eaLnBrk="1" fontAlgn="base" latinLnBrk="0" hangingPunct="1">
                        <a:lnSpc>
                          <a:spcPct val="90000"/>
                        </a:lnSpc>
                        <a:spcBef>
                          <a:spcPct val="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研</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事</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务</a:t>
                      </a: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所</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国企与</a:t>
                      </a:r>
                      <a:endPar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楷体_GB2312" pitchFamily="49" charset="-122"/>
                        </a:rPr>
                        <a:t>公司</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民</a:t>
                      </a:r>
                      <a:endParaRPr kumimoji="1" lang="en-US" altLang="zh-CN"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企</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准备</a:t>
                      </a:r>
                      <a:r>
                        <a:rPr kumimoji="1" lang="zh-CN" altLang="zh-CN" sz="2400" b="1" i="0" u="none" strike="noStrike" cap="none" normalizeH="0" baseline="0">
                          <a:ln>
                            <a:noFill/>
                          </a:ln>
                          <a:solidFill>
                            <a:schemeClr val="tx1"/>
                          </a:solidFill>
                          <a:effectLst/>
                          <a:latin typeface="Times New Roman" pitchFamily="18" charset="0"/>
                          <a:ea typeface="楷体_GB2312" pitchFamily="49" charset="-122"/>
                        </a:rPr>
                        <a:t>考研</a:t>
                      </a: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或</a:t>
                      </a:r>
                      <a:r>
                        <a:rPr kumimoji="1" lang="zh-CN" altLang="zh-CN" sz="2400" b="1" i="0" u="none" strike="noStrike" cap="none" normalizeH="0" baseline="0">
                          <a:ln>
                            <a:noFill/>
                          </a:ln>
                          <a:solidFill>
                            <a:schemeClr val="tx1"/>
                          </a:solidFill>
                          <a:effectLst/>
                          <a:latin typeface="Times New Roman" pitchFamily="18" charset="0"/>
                          <a:ea typeface="楷体_GB2312" pitchFamily="49" charset="-122"/>
                        </a:rPr>
                        <a:t>出国</a:t>
                      </a:r>
                      <a:endParaRPr kumimoji="1" lang="zh-CN" altLang="en-US" sz="2400" b="1" i="0" u="none" strike="noStrike" cap="none" normalizeH="0" baseline="0">
                        <a:ln>
                          <a:noFill/>
                        </a:ln>
                        <a:solidFill>
                          <a:schemeClr val="tx1"/>
                        </a:solidFill>
                        <a:effectLst/>
                        <a:latin typeface="Times New Roman" pitchFamily="18" charset="0"/>
                        <a:ea typeface="楷体_GB2312" pitchFamily="49" charset="-122"/>
                      </a:endParaRP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其他方式就业</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合</a:t>
                      </a:r>
                    </a:p>
                    <a:p>
                      <a:pPr marL="0" marR="0" lvl="0" indent="0" algn="ctr" defTabSz="914400" rtl="0" eaLnBrk="1" fontAlgn="base" latinLnBrk="0" hangingPunct="1">
                        <a:lnSpc>
                          <a:spcPct val="90000"/>
                        </a:lnSpc>
                        <a:spcBef>
                          <a:spcPct val="20000"/>
                        </a:spcBef>
                        <a:spcAft>
                          <a:spcPct val="0"/>
                        </a:spcAft>
                        <a:buClrTx/>
                        <a:buSzTx/>
                        <a:buFontTx/>
                        <a:buNone/>
                        <a:tabLst/>
                      </a:pPr>
                      <a:endParaRPr kumimoji="1" lang="zh-CN" altLang="en-US" sz="2400" b="1" i="0" u="none" strike="noStrike" cap="none" normalizeH="0" baseline="0">
                        <a:ln>
                          <a:noFill/>
                        </a:ln>
                        <a:solidFill>
                          <a:schemeClr val="tx1"/>
                        </a:solidFill>
                        <a:effectLst/>
                        <a:latin typeface="Times New Roman" pitchFamily="18" charset="0"/>
                        <a:ea typeface="楷体_GB2312" pitchFamily="49" charset="-122"/>
                      </a:endParaRPr>
                    </a:p>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计</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77850">
                <a:tc rowSpan="2">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国际会计</a:t>
                      </a:r>
                    </a:p>
                  </a:txBody>
                  <a:tcPr marT="45718" marB="457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zh-CN" altLang="en-US" sz="2400" b="1" i="0" u="none" strike="noStrike" cap="none" normalizeH="0" baseline="0">
                          <a:ln>
                            <a:noFill/>
                          </a:ln>
                          <a:solidFill>
                            <a:schemeClr val="tx1"/>
                          </a:solidFill>
                          <a:effectLst/>
                          <a:latin typeface="Times New Roman" pitchFamily="18" charset="0"/>
                          <a:ea typeface="楷体_GB2312" pitchFamily="49" charset="-122"/>
                        </a:rPr>
                        <a:t>人数</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19</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14</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4</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11</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0</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52</a:t>
                      </a:r>
                    </a:p>
                  </a:txBody>
                  <a:tcPr marT="45718" marB="4571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1025">
                <a:tc vMerge="1">
                  <a:txBody>
                    <a:bodyPr/>
                    <a:lstStyle/>
                    <a:p>
                      <a:endParaRPr lang="zh-CN" altLang="en-US"/>
                    </a:p>
                  </a:txBody>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a:ln>
                            <a:noFill/>
                          </a:ln>
                          <a:solidFill>
                            <a:schemeClr val="tx1"/>
                          </a:solidFill>
                          <a:effectLst/>
                          <a:latin typeface="Times New Roman" pitchFamily="18" charset="0"/>
                          <a:ea typeface="楷体_GB2312" pitchFamily="49" charset="-122"/>
                        </a:rPr>
                        <a:t> %</a:t>
                      </a:r>
                    </a:p>
                  </a:txBody>
                  <a:tcPr marT="45718" marB="4571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ctr"/>
                      <a:r>
                        <a:rPr lang="en-US" altLang="zh-CN" sz="2400" b="1" u="none" strike="noStrike" dirty="0">
                          <a:effectLst/>
                        </a:rPr>
                        <a:t>36.54</a:t>
                      </a:r>
                      <a:endParaRPr lang="en-US" altLang="zh-CN" sz="2400" b="1"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26.92</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7.69</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3.85</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21.15</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3.85</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0</a:t>
                      </a:r>
                    </a:p>
                  </a:txBody>
                  <a:tcPr marL="9525" marR="9525" marT="9524"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zh-CN" sz="2400" b="1" i="0" u="none" strike="noStrike" cap="none" normalizeH="0" baseline="0" dirty="0">
                          <a:ln>
                            <a:noFill/>
                          </a:ln>
                          <a:solidFill>
                            <a:schemeClr val="tx1"/>
                          </a:solidFill>
                          <a:effectLst/>
                          <a:latin typeface="Times New Roman" pitchFamily="18" charset="0"/>
                          <a:ea typeface="楷体_GB2312" pitchFamily="49" charset="-122"/>
                        </a:rPr>
                        <a:t>100</a:t>
                      </a:r>
                    </a:p>
                  </a:txBody>
                  <a:tcPr marL="9525" marR="9525" marT="9524"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679052790"/>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内容占位符 2">
            <a:extLst>
              <a:ext uri="{FF2B5EF4-FFF2-40B4-BE49-F238E27FC236}">
                <a16:creationId xmlns:a16="http://schemas.microsoft.com/office/drawing/2014/main" id="{7686176F-5883-4F2E-B165-7973C4C878AF}"/>
              </a:ext>
            </a:extLst>
          </p:cNvPr>
          <p:cNvSpPr>
            <a:spLocks noGrp="1" noChangeArrowheads="1"/>
          </p:cNvSpPr>
          <p:nvPr>
            <p:ph idx="1"/>
          </p:nvPr>
        </p:nvSpPr>
        <p:spPr>
          <a:xfrm>
            <a:off x="685800" y="1268413"/>
            <a:ext cx="7772400" cy="5256212"/>
          </a:xfrm>
        </p:spPr>
        <p:txBody>
          <a:bodyPr/>
          <a:lstStyle/>
          <a:p>
            <a:r>
              <a:rPr lang="en-US" altLang="zh-CN" dirty="0"/>
              <a:t>20</a:t>
            </a:r>
            <a:r>
              <a:rPr lang="zh-CN" altLang="en-US" dirty="0"/>
              <a:t>届毕业生（</a:t>
            </a:r>
            <a:r>
              <a:rPr lang="en-US" altLang="zh-CN" dirty="0"/>
              <a:t>51</a:t>
            </a:r>
            <a:r>
              <a:rPr lang="zh-CN" altLang="en-US" dirty="0"/>
              <a:t>）</a:t>
            </a:r>
            <a:endParaRPr lang="en-US" altLang="zh-CN" dirty="0"/>
          </a:p>
          <a:p>
            <a:r>
              <a:rPr lang="en-US" altLang="zh-CN" dirty="0"/>
              <a:t>23 </a:t>
            </a:r>
            <a:r>
              <a:rPr lang="zh-CN" altLang="en-US" dirty="0"/>
              <a:t>出国深造</a:t>
            </a:r>
            <a:endParaRPr lang="en-US" altLang="zh-CN" dirty="0"/>
          </a:p>
          <a:p>
            <a:r>
              <a:rPr lang="en-US" altLang="zh-CN" dirty="0"/>
              <a:t>10 </a:t>
            </a:r>
            <a:r>
              <a:rPr lang="zh-CN" altLang="en-US" dirty="0"/>
              <a:t>境内升学</a:t>
            </a:r>
            <a:endParaRPr lang="en-US" altLang="zh-CN" dirty="0"/>
          </a:p>
          <a:p>
            <a:r>
              <a:rPr lang="en-US" altLang="zh-CN" dirty="0"/>
              <a:t>18</a:t>
            </a:r>
            <a:r>
              <a:rPr lang="zh-CN" altLang="en-US" dirty="0"/>
              <a:t>  就业</a:t>
            </a:r>
            <a:r>
              <a:rPr lang="zh-CN" altLang="en-US" b="0" dirty="0"/>
              <a:t>（毕马威、安永、国家电网、恒安标准人寿）</a:t>
            </a:r>
            <a:endParaRPr lang="en-US" altLang="zh-CN" b="0" dirty="0"/>
          </a:p>
          <a:p>
            <a:endParaRPr lang="en-US" altLang="zh-CN" dirty="0"/>
          </a:p>
          <a:p>
            <a:r>
              <a:rPr lang="en-US" altLang="zh-CN" dirty="0"/>
              <a:t>21</a:t>
            </a:r>
            <a:r>
              <a:rPr lang="zh-CN" altLang="en-US" dirty="0"/>
              <a:t>届毕业生（</a:t>
            </a:r>
            <a:r>
              <a:rPr lang="en-US" altLang="zh-CN" dirty="0"/>
              <a:t>44</a:t>
            </a:r>
            <a:r>
              <a:rPr lang="zh-CN" altLang="en-US" dirty="0"/>
              <a:t>） </a:t>
            </a:r>
            <a:endParaRPr lang="en-US" altLang="zh-CN" dirty="0"/>
          </a:p>
          <a:p>
            <a:r>
              <a:rPr lang="en-US" altLang="zh-CN" dirty="0"/>
              <a:t>9   </a:t>
            </a:r>
            <a:r>
              <a:rPr lang="zh-CN" altLang="en-US" dirty="0"/>
              <a:t>出国深造</a:t>
            </a:r>
            <a:endParaRPr lang="en-US" altLang="zh-CN" dirty="0"/>
          </a:p>
          <a:p>
            <a:r>
              <a:rPr lang="en-US" altLang="zh-CN" dirty="0"/>
              <a:t>11 </a:t>
            </a:r>
            <a:r>
              <a:rPr lang="zh-CN" altLang="en-US" dirty="0"/>
              <a:t>境内升学</a:t>
            </a:r>
            <a:endParaRPr lang="en-US" altLang="zh-CN" dirty="0"/>
          </a:p>
          <a:p>
            <a:r>
              <a:rPr lang="en-US" altLang="zh-CN" dirty="0"/>
              <a:t>24 </a:t>
            </a:r>
            <a:r>
              <a:rPr lang="zh-CN" altLang="en-US" dirty="0"/>
              <a:t>就业</a:t>
            </a:r>
            <a:r>
              <a:rPr lang="zh-CN" altLang="en-US" b="0" dirty="0"/>
              <a:t>（安永、中建五局、金蝶软件）</a:t>
            </a:r>
            <a:endParaRPr lang="en-US" altLang="zh-CN" b="0" dirty="0"/>
          </a:p>
          <a:p>
            <a:endParaRPr lang="zh-CN" altLang="en-US" dirty="0"/>
          </a:p>
        </p:txBody>
      </p:sp>
      <p:sp>
        <p:nvSpPr>
          <p:cNvPr id="28675" name="灯片编号占位符 3">
            <a:extLst>
              <a:ext uri="{FF2B5EF4-FFF2-40B4-BE49-F238E27FC236}">
                <a16:creationId xmlns:a16="http://schemas.microsoft.com/office/drawing/2014/main" id="{C8276F7E-46DE-41C0-9873-9A41683C7985}"/>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20000"/>
              </a:spcBef>
              <a:buChar char="•"/>
              <a:defRPr kumimoji="1" sz="2800" b="1">
                <a:solidFill>
                  <a:schemeClr val="tx1"/>
                </a:solidFill>
                <a:latin typeface="Times New Roman" panose="02020603050405020304" pitchFamily="18" charset="0"/>
                <a:ea typeface="楷体_GB2312" pitchFamily="49" charset="-122"/>
              </a:defRPr>
            </a:lvl1pPr>
            <a:lvl2pPr marL="742950" indent="-285750">
              <a:lnSpc>
                <a:spcPct val="90000"/>
              </a:lnSpc>
              <a:spcBef>
                <a:spcPct val="20000"/>
              </a:spcBef>
              <a:buChar char="–"/>
              <a:defRPr kumimoji="1" sz="2400" b="1">
                <a:solidFill>
                  <a:schemeClr val="tx1"/>
                </a:solidFill>
                <a:latin typeface="Times New Roman" panose="02020603050405020304" pitchFamily="18" charset="0"/>
                <a:ea typeface="楷体_GB2312" pitchFamily="49" charset="-122"/>
              </a:defRPr>
            </a:lvl2pPr>
            <a:lvl3pPr marL="1143000" indent="-228600">
              <a:lnSpc>
                <a:spcPct val="90000"/>
              </a:lnSpc>
              <a:spcBef>
                <a:spcPct val="20000"/>
              </a:spcBef>
              <a:buChar char="•"/>
              <a:defRPr kumimoji="1" sz="2000" b="1">
                <a:solidFill>
                  <a:schemeClr val="tx1"/>
                </a:solidFill>
                <a:latin typeface="Times New Roman" panose="02020603050405020304" pitchFamily="18" charset="0"/>
                <a:ea typeface="楷体_GB2312" pitchFamily="49" charset="-122"/>
              </a:defRPr>
            </a:lvl3pPr>
            <a:lvl4pPr marL="1600200" indent="-228600">
              <a:lnSpc>
                <a:spcPct val="90000"/>
              </a:lnSpc>
              <a:spcBef>
                <a:spcPct val="20000"/>
              </a:spcBef>
              <a:buChar char="–"/>
              <a:defRPr kumimoji="1" b="1">
                <a:solidFill>
                  <a:schemeClr val="tx1"/>
                </a:solidFill>
                <a:latin typeface="Times New Roman" panose="02020603050405020304" pitchFamily="18" charset="0"/>
                <a:ea typeface="楷体_GB2312" pitchFamily="49" charset="-122"/>
              </a:defRPr>
            </a:lvl4pPr>
            <a:lvl5pPr marL="2057400" indent="-228600">
              <a:lnSpc>
                <a:spcPct val="90000"/>
              </a:lnSpc>
              <a:spcBef>
                <a:spcPct val="20000"/>
              </a:spcBef>
              <a:buChar char="»"/>
              <a:defRPr kumimoji="1" b="1">
                <a:solidFill>
                  <a:schemeClr val="tx1"/>
                </a:solidFill>
                <a:latin typeface="Times New Roman" panose="02020603050405020304" pitchFamily="18" charset="0"/>
                <a:ea typeface="楷体_GB2312" pitchFamily="49" charset="-122"/>
              </a:defRPr>
            </a:lvl5pPr>
            <a:lvl6pPr marL="2514600" indent="-228600" eaLnBrk="0" fontAlgn="base" hangingPunct="0">
              <a:lnSpc>
                <a:spcPct val="90000"/>
              </a:lnSpc>
              <a:spcBef>
                <a:spcPct val="20000"/>
              </a:spcBef>
              <a:spcAft>
                <a:spcPct val="0"/>
              </a:spcAft>
              <a:buChar char="»"/>
              <a:defRPr kumimoji="1" b="1">
                <a:solidFill>
                  <a:schemeClr val="tx1"/>
                </a:solidFill>
                <a:latin typeface="Times New Roman" panose="02020603050405020304" pitchFamily="18" charset="0"/>
                <a:ea typeface="楷体_GB2312" pitchFamily="49" charset="-122"/>
              </a:defRPr>
            </a:lvl6pPr>
            <a:lvl7pPr marL="2971800" indent="-228600" eaLnBrk="0" fontAlgn="base" hangingPunct="0">
              <a:lnSpc>
                <a:spcPct val="90000"/>
              </a:lnSpc>
              <a:spcBef>
                <a:spcPct val="20000"/>
              </a:spcBef>
              <a:spcAft>
                <a:spcPct val="0"/>
              </a:spcAft>
              <a:buChar char="»"/>
              <a:defRPr kumimoji="1" b="1">
                <a:solidFill>
                  <a:schemeClr val="tx1"/>
                </a:solidFill>
                <a:latin typeface="Times New Roman" panose="02020603050405020304" pitchFamily="18" charset="0"/>
                <a:ea typeface="楷体_GB2312" pitchFamily="49" charset="-122"/>
              </a:defRPr>
            </a:lvl7pPr>
            <a:lvl8pPr marL="3429000" indent="-228600" eaLnBrk="0" fontAlgn="base" hangingPunct="0">
              <a:lnSpc>
                <a:spcPct val="90000"/>
              </a:lnSpc>
              <a:spcBef>
                <a:spcPct val="20000"/>
              </a:spcBef>
              <a:spcAft>
                <a:spcPct val="0"/>
              </a:spcAft>
              <a:buChar char="»"/>
              <a:defRPr kumimoji="1" b="1">
                <a:solidFill>
                  <a:schemeClr val="tx1"/>
                </a:solidFill>
                <a:latin typeface="Times New Roman" panose="02020603050405020304" pitchFamily="18" charset="0"/>
                <a:ea typeface="楷体_GB2312" pitchFamily="49" charset="-122"/>
              </a:defRPr>
            </a:lvl8pPr>
            <a:lvl9pPr marL="3886200" indent="-228600" eaLnBrk="0" fontAlgn="base" hangingPunct="0">
              <a:lnSpc>
                <a:spcPct val="90000"/>
              </a:lnSpc>
              <a:spcBef>
                <a:spcPct val="20000"/>
              </a:spcBef>
              <a:spcAft>
                <a:spcPct val="0"/>
              </a:spcAft>
              <a:buChar char="»"/>
              <a:defRPr kumimoji="1" b="1">
                <a:solidFill>
                  <a:schemeClr val="tx1"/>
                </a:solidFill>
                <a:latin typeface="Times New Roman" panose="02020603050405020304" pitchFamily="18" charset="0"/>
                <a:ea typeface="楷体_GB2312" pitchFamily="49" charset="-122"/>
              </a:defRPr>
            </a:lvl9pPr>
          </a:lstStyle>
          <a:p>
            <a:pPr>
              <a:lnSpc>
                <a:spcPct val="100000"/>
              </a:lnSpc>
              <a:spcBef>
                <a:spcPct val="0"/>
              </a:spcBef>
              <a:buFontTx/>
              <a:buNone/>
            </a:pPr>
            <a:fld id="{9050DEC5-9257-48B2-ACF8-D2F3F9217E34}" type="slidenum">
              <a:rPr lang="en-US" altLang="zh-CN" sz="1800" smtClean="0">
                <a:ea typeface="宋体" panose="02010600030101010101" pitchFamily="2" charset="-122"/>
              </a:rPr>
              <a:pPr>
                <a:lnSpc>
                  <a:spcPct val="100000"/>
                </a:lnSpc>
                <a:spcBef>
                  <a:spcPct val="0"/>
                </a:spcBef>
                <a:buFontTx/>
                <a:buNone/>
              </a:pPr>
              <a:t>12</a:t>
            </a:fld>
            <a:endParaRPr lang="en-US" altLang="zh-CN" sz="1800">
              <a:ea typeface="宋体" panose="02010600030101010101" pitchFamily="2" charset="-122"/>
            </a:endParaRPr>
          </a:p>
        </p:txBody>
      </p:sp>
    </p:spTree>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90EC548-622D-E709-DCFF-D4CC4EDF2836}"/>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B356114D-3336-163F-A689-50E76C873B5E}"/>
              </a:ext>
            </a:extLst>
          </p:cNvPr>
          <p:cNvSpPr>
            <a:spLocks noGrp="1"/>
          </p:cNvSpPr>
          <p:nvPr>
            <p:ph idx="1"/>
          </p:nvPr>
        </p:nvSpPr>
        <p:spPr/>
        <p:txBody>
          <a:bodyPr/>
          <a:lstStyle/>
          <a:p>
            <a:r>
              <a:rPr lang="en-US" altLang="zh-CN" dirty="0"/>
              <a:t>2022</a:t>
            </a:r>
            <a:r>
              <a:rPr lang="zh-CN" altLang="en-US" dirty="0"/>
              <a:t>届毕业生 （</a:t>
            </a:r>
            <a:r>
              <a:rPr lang="en-US" altLang="zh-CN" dirty="0"/>
              <a:t>58</a:t>
            </a:r>
            <a:r>
              <a:rPr lang="zh-CN" altLang="en-US" dirty="0"/>
              <a:t>）</a:t>
            </a:r>
            <a:endParaRPr lang="en-US" altLang="zh-CN" dirty="0"/>
          </a:p>
          <a:p>
            <a:pPr>
              <a:lnSpc>
                <a:spcPct val="100000"/>
              </a:lnSpc>
            </a:pPr>
            <a:r>
              <a:rPr lang="en-US" altLang="zh-CN" dirty="0"/>
              <a:t>11 </a:t>
            </a:r>
            <a:r>
              <a:rPr lang="zh-CN" altLang="en-US" dirty="0"/>
              <a:t>出国深造（</a:t>
            </a:r>
            <a:r>
              <a:rPr lang="zh-CN" altLang="zh-CN" kern="100" dirty="0">
                <a:effectLst/>
                <a:latin typeface="Times New Roman" panose="02020603050405020304" pitchFamily="18" charset="0"/>
                <a:ea typeface="宋体" panose="02010600030101010101" pitchFamily="2" charset="-122"/>
                <a:cs typeface="Times New Roman" panose="02020603050405020304" pitchFamily="18" charset="0"/>
              </a:rPr>
              <a:t>（哥伦比亚大学，圣路易斯华盛顿，约翰霍普金斯，爱丁堡大学，香港科大，香港中文，香港大学</a:t>
            </a:r>
            <a:r>
              <a:rPr lang="zh-CN" altLang="en-US" dirty="0"/>
              <a:t>）</a:t>
            </a:r>
            <a:endParaRPr lang="en-US" altLang="zh-CN" dirty="0"/>
          </a:p>
          <a:p>
            <a:pPr>
              <a:lnSpc>
                <a:spcPct val="100000"/>
              </a:lnSpc>
            </a:pPr>
            <a:r>
              <a:rPr lang="en-US" altLang="zh-CN" dirty="0"/>
              <a:t>17 </a:t>
            </a:r>
            <a:r>
              <a:rPr lang="zh-CN" altLang="en-US" dirty="0"/>
              <a:t>境内升学（</a:t>
            </a:r>
            <a:r>
              <a:rPr lang="zh-CN" altLang="zh-CN" kern="100" dirty="0">
                <a:effectLst/>
                <a:latin typeface="Times New Roman" panose="02020603050405020304" pitchFamily="18" charset="0"/>
                <a:ea typeface="宋体" panose="02010600030101010101" pitchFamily="2" charset="-122"/>
                <a:cs typeface="Times New Roman" panose="02020603050405020304" pitchFamily="18" charset="0"/>
              </a:rPr>
              <a:t>清华、复旦</a:t>
            </a:r>
            <a:r>
              <a:rPr lang="zh-CN" altLang="en-US" dirty="0"/>
              <a:t>）</a:t>
            </a:r>
            <a:endParaRPr lang="en-US" altLang="zh-CN" dirty="0"/>
          </a:p>
          <a:p>
            <a:pPr>
              <a:lnSpc>
                <a:spcPct val="100000"/>
              </a:lnSpc>
            </a:pPr>
            <a:r>
              <a:rPr lang="en-US" altLang="zh-CN" dirty="0"/>
              <a:t>30</a:t>
            </a:r>
            <a:r>
              <a:rPr lang="zh-CN" altLang="en-US" dirty="0"/>
              <a:t>  拟升学及就业 ，（</a:t>
            </a:r>
            <a:r>
              <a:rPr lang="zh-CN" altLang="zh-CN" kern="100" dirty="0">
                <a:effectLst/>
                <a:latin typeface="Times New Roman" panose="02020603050405020304" pitchFamily="18" charset="0"/>
                <a:ea typeface="宋体" panose="02010600030101010101" pitchFamily="2" charset="-122"/>
              </a:rPr>
              <a:t>毕马威、安永、华为、中建四局、中铁物贸）</a:t>
            </a:r>
          </a:p>
          <a:p>
            <a:endParaRPr lang="zh-CN" altLang="en-US" dirty="0"/>
          </a:p>
        </p:txBody>
      </p:sp>
      <p:sp>
        <p:nvSpPr>
          <p:cNvPr id="4" name="灯片编号占位符 3">
            <a:extLst>
              <a:ext uri="{FF2B5EF4-FFF2-40B4-BE49-F238E27FC236}">
                <a16:creationId xmlns:a16="http://schemas.microsoft.com/office/drawing/2014/main" id="{BFA05693-FAAF-CA45-641D-EFF55FD4D018}"/>
              </a:ext>
            </a:extLst>
          </p:cNvPr>
          <p:cNvSpPr>
            <a:spLocks noGrp="1"/>
          </p:cNvSpPr>
          <p:nvPr>
            <p:ph type="sldNum" sz="quarter" idx="12"/>
          </p:nvPr>
        </p:nvSpPr>
        <p:spPr/>
        <p:txBody>
          <a:bodyPr/>
          <a:lstStyle/>
          <a:p>
            <a:pPr>
              <a:defRPr/>
            </a:pPr>
            <a:fld id="{AB928433-6783-4F3F-8DC0-1F858574F025}" type="slidenum">
              <a:rPr lang="en-US" altLang="zh-CN" smtClean="0"/>
              <a:pPr>
                <a:defRPr/>
              </a:pPr>
              <a:t>13</a:t>
            </a:fld>
            <a:endParaRPr lang="en-US" altLang="zh-CN"/>
          </a:p>
        </p:txBody>
      </p:sp>
    </p:spTree>
    <p:extLst>
      <p:ext uri="{BB962C8B-B14F-4D97-AF65-F5344CB8AC3E}">
        <p14:creationId xmlns:p14="http://schemas.microsoft.com/office/powerpoint/2010/main" val="306483675"/>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729A694-08EE-538B-7DFE-224009FD850E}"/>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B3231FA4-E113-9FBC-60E3-847CFF53B5CD}"/>
              </a:ext>
            </a:extLst>
          </p:cNvPr>
          <p:cNvSpPr>
            <a:spLocks noGrp="1"/>
          </p:cNvSpPr>
          <p:nvPr>
            <p:ph idx="1"/>
          </p:nvPr>
        </p:nvSpPr>
        <p:spPr/>
        <p:txBody>
          <a:bodyPr/>
          <a:lstStyle/>
          <a:p>
            <a:r>
              <a:rPr lang="en-US" altLang="zh-CN" dirty="0"/>
              <a:t>2023</a:t>
            </a:r>
            <a:r>
              <a:rPr lang="zh-CN" altLang="en-US" dirty="0"/>
              <a:t>届毕业生（</a:t>
            </a:r>
            <a:r>
              <a:rPr lang="en-US" altLang="zh-CN" dirty="0"/>
              <a:t>49</a:t>
            </a:r>
            <a:r>
              <a:rPr lang="zh-CN" altLang="en-US" dirty="0"/>
              <a:t>）</a:t>
            </a:r>
            <a:endParaRPr lang="en-US" altLang="zh-CN" dirty="0"/>
          </a:p>
          <a:p>
            <a:r>
              <a:rPr lang="en-US" altLang="zh-CN" dirty="0"/>
              <a:t>11 </a:t>
            </a:r>
            <a:r>
              <a:rPr lang="zh-CN" altLang="en-US" dirty="0"/>
              <a:t>出国深造（</a:t>
            </a:r>
            <a:r>
              <a:rPr lang="zh-CN" altLang="zh-CN" kern="100" dirty="0">
                <a:effectLst/>
                <a:latin typeface="Times New Roman" panose="02020603050405020304" pitchFamily="18" charset="0"/>
                <a:ea typeface="宋体" panose="02010600030101010101" pitchFamily="2" charset="-122"/>
                <a:cs typeface="Times New Roman" panose="02020603050405020304" pitchFamily="18" charset="0"/>
              </a:rPr>
              <a:t>（哥伦比亚大学，</a:t>
            </a:r>
            <a:r>
              <a:rPr lang="zh-CN" altLang="en-US" kern="100" dirty="0">
                <a:effectLst/>
                <a:latin typeface="Times New Roman" panose="02020603050405020304" pitchFamily="18" charset="0"/>
                <a:ea typeface="宋体" panose="02010600030101010101" pitchFamily="2" charset="-122"/>
                <a:cs typeface="Times New Roman" panose="02020603050405020304" pitchFamily="18" charset="0"/>
              </a:rPr>
              <a:t>南加州大学</a:t>
            </a:r>
            <a:r>
              <a:rPr lang="zh-CN" altLang="zh-CN"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kern="100" dirty="0">
                <a:effectLst/>
                <a:latin typeface="Times New Roman" panose="02020603050405020304" pitchFamily="18" charset="0"/>
                <a:ea typeface="宋体" panose="02010600030101010101" pitchFamily="2" charset="-122"/>
                <a:cs typeface="Times New Roman" panose="02020603050405020304" pitchFamily="18" charset="0"/>
              </a:rPr>
              <a:t>英国伦敦商学院</a:t>
            </a:r>
            <a:r>
              <a:rPr lang="zh-CN" altLang="zh-CN"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kern="100" dirty="0">
                <a:effectLst/>
                <a:latin typeface="Times New Roman" panose="02020603050405020304" pitchFamily="18" charset="0"/>
                <a:ea typeface="宋体" panose="02010600030101010101" pitchFamily="2" charset="-122"/>
                <a:cs typeface="Times New Roman" panose="02020603050405020304" pitchFamily="18" charset="0"/>
              </a:rPr>
              <a:t>南洋理工大学，悉尼大学，</a:t>
            </a:r>
            <a:r>
              <a:rPr lang="zh-CN" altLang="zh-CN" kern="100" dirty="0">
                <a:effectLst/>
                <a:latin typeface="Times New Roman" panose="02020603050405020304" pitchFamily="18" charset="0"/>
                <a:ea typeface="宋体" panose="02010600030101010101" pitchFamily="2" charset="-122"/>
                <a:cs typeface="Times New Roman" panose="02020603050405020304" pitchFamily="18" charset="0"/>
              </a:rPr>
              <a:t>香港科大，香港大学</a:t>
            </a:r>
            <a:r>
              <a:rPr lang="zh-CN" altLang="en-US" kern="100" dirty="0">
                <a:effectLst/>
                <a:latin typeface="Times New Roman" panose="02020603050405020304" pitchFamily="18" charset="0"/>
                <a:ea typeface="宋体" panose="02010600030101010101" pitchFamily="2" charset="-122"/>
                <a:cs typeface="Times New Roman" panose="02020603050405020304" pitchFamily="18" charset="0"/>
              </a:rPr>
              <a:t>，香港城市大学</a:t>
            </a:r>
            <a:r>
              <a:rPr lang="zh-CN" altLang="en-US" dirty="0"/>
              <a:t>）</a:t>
            </a:r>
            <a:endParaRPr lang="en-US" altLang="zh-CN" dirty="0"/>
          </a:p>
          <a:p>
            <a:r>
              <a:rPr lang="en-US" altLang="zh-CN" dirty="0"/>
              <a:t>19 </a:t>
            </a:r>
            <a:r>
              <a:rPr lang="zh-CN" altLang="en-US" dirty="0"/>
              <a:t>境内升学（</a:t>
            </a:r>
            <a:r>
              <a:rPr lang="zh-CN" altLang="zh-CN" kern="100" dirty="0">
                <a:effectLst/>
                <a:latin typeface="Times New Roman" panose="02020603050405020304" pitchFamily="18" charset="0"/>
                <a:ea typeface="宋体" panose="02010600030101010101" pitchFamily="2" charset="-122"/>
                <a:cs typeface="Times New Roman" panose="02020603050405020304" pitchFamily="18" charset="0"/>
              </a:rPr>
              <a:t>清华</a:t>
            </a:r>
            <a:r>
              <a:rPr lang="zh-CN" altLang="en-US" kern="100" dirty="0">
                <a:effectLst/>
                <a:latin typeface="Times New Roman" panose="02020603050405020304" pitchFamily="18" charset="0"/>
                <a:ea typeface="宋体" panose="02010600030101010101" pitchFamily="2" charset="-122"/>
                <a:cs typeface="Times New Roman" panose="02020603050405020304" pitchFamily="18" charset="0"/>
              </a:rPr>
              <a:t>大学</a:t>
            </a:r>
            <a:r>
              <a:rPr lang="zh-CN" altLang="zh-CN"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kern="100" dirty="0">
                <a:effectLst/>
                <a:latin typeface="Times New Roman" panose="02020603050405020304" pitchFamily="18" charset="0"/>
                <a:ea typeface="宋体" panose="02010600030101010101" pitchFamily="2" charset="-122"/>
                <a:cs typeface="Times New Roman" panose="02020603050405020304" pitchFamily="18" charset="0"/>
              </a:rPr>
              <a:t>北京大学，中国人民大学，南开大学等</a:t>
            </a:r>
            <a:r>
              <a:rPr lang="zh-CN" altLang="en-US" dirty="0"/>
              <a:t>）</a:t>
            </a:r>
            <a:endParaRPr lang="en-US" altLang="zh-CN" dirty="0"/>
          </a:p>
          <a:p>
            <a:r>
              <a:rPr lang="zh-CN" altLang="en-US" dirty="0"/>
              <a:t> </a:t>
            </a:r>
            <a:r>
              <a:rPr lang="en-US" altLang="zh-CN" dirty="0"/>
              <a:t>19 </a:t>
            </a:r>
            <a:r>
              <a:rPr lang="zh-CN" altLang="en-US" dirty="0"/>
              <a:t>拟升学及就业 （</a:t>
            </a:r>
            <a:r>
              <a:rPr lang="zh-CN" altLang="en-US" kern="100" dirty="0">
                <a:latin typeface="Times New Roman" panose="02020603050405020304" pitchFamily="18" charset="0"/>
                <a:ea typeface="宋体" panose="02010600030101010101" pitchFamily="2" charset="-122"/>
              </a:rPr>
              <a:t>普华永道会计师事务所，中国海洋石油集团，中国电信，中国港湾工程有限责任公司，国家机关事务管理局等</a:t>
            </a:r>
            <a:r>
              <a:rPr lang="zh-CN" altLang="zh-CN" kern="100" dirty="0">
                <a:effectLst/>
                <a:latin typeface="Times New Roman" panose="02020603050405020304" pitchFamily="18" charset="0"/>
                <a:ea typeface="宋体" panose="02010600030101010101" pitchFamily="2" charset="-122"/>
              </a:rPr>
              <a:t>）</a:t>
            </a:r>
            <a:endParaRPr lang="zh-CN" altLang="en-US" dirty="0"/>
          </a:p>
        </p:txBody>
      </p:sp>
      <p:sp>
        <p:nvSpPr>
          <p:cNvPr id="4" name="灯片编号占位符 3">
            <a:extLst>
              <a:ext uri="{FF2B5EF4-FFF2-40B4-BE49-F238E27FC236}">
                <a16:creationId xmlns:a16="http://schemas.microsoft.com/office/drawing/2014/main" id="{89A71193-524F-EA2D-902B-207F2A0FC6E3}"/>
              </a:ext>
            </a:extLst>
          </p:cNvPr>
          <p:cNvSpPr>
            <a:spLocks noGrp="1"/>
          </p:cNvSpPr>
          <p:nvPr>
            <p:ph type="sldNum" sz="quarter" idx="12"/>
          </p:nvPr>
        </p:nvSpPr>
        <p:spPr/>
        <p:txBody>
          <a:bodyPr/>
          <a:lstStyle/>
          <a:p>
            <a:pPr>
              <a:defRPr/>
            </a:pPr>
            <a:fld id="{AB928433-6783-4F3F-8DC0-1F858574F025}" type="slidenum">
              <a:rPr lang="en-US" altLang="zh-CN" smtClean="0"/>
              <a:pPr>
                <a:defRPr/>
              </a:pPr>
              <a:t>14</a:t>
            </a:fld>
            <a:endParaRPr lang="en-US" altLang="zh-CN"/>
          </a:p>
        </p:txBody>
      </p:sp>
    </p:spTree>
    <p:extLst>
      <p:ext uri="{BB962C8B-B14F-4D97-AF65-F5344CB8AC3E}">
        <p14:creationId xmlns:p14="http://schemas.microsoft.com/office/powerpoint/2010/main" val="605197939"/>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E66DC6A9-A417-4BC2-916C-B56E9D4404EE}" type="slidenum">
              <a:rPr lang="en-US" altLang="zh-CN" smtClean="0"/>
              <a:pPr>
                <a:defRPr/>
              </a:pPr>
              <a:t>15</a:t>
            </a:fld>
            <a:endParaRPr lang="en-US" altLang="zh-CN"/>
          </a:p>
        </p:txBody>
      </p:sp>
      <p:sp>
        <p:nvSpPr>
          <p:cNvPr id="3" name="Rectangle 3"/>
          <p:cNvSpPr txBox="1">
            <a:spLocks noChangeArrowheads="1"/>
          </p:cNvSpPr>
          <p:nvPr/>
        </p:nvSpPr>
        <p:spPr>
          <a:xfrm>
            <a:off x="685800" y="1052736"/>
            <a:ext cx="8001000" cy="5195664"/>
          </a:xfrm>
          <a:prstGeom prst="rect">
            <a:avLst/>
          </a:prstGeom>
        </p:spPr>
        <p:txBody>
          <a:bodyPr/>
          <a:lstStyle/>
          <a:p>
            <a:pPr marR="0" lvl="0" algn="l" defTabSz="914400" rtl="0" eaLnBrk="1" fontAlgn="base" latinLnBrk="0" hangingPunct="1">
              <a:lnSpc>
                <a:spcPct val="120000"/>
              </a:lnSpc>
              <a:spcBef>
                <a:spcPct val="20000"/>
              </a:spcBef>
              <a:spcAft>
                <a:spcPct val="0"/>
              </a:spcAft>
              <a:buClrTx/>
              <a:buSzTx/>
              <a:tabLst/>
              <a:defRPr/>
            </a:pPr>
            <a:r>
              <a:rPr lang="zh-CN" altLang="en-US" b="1" kern="0" dirty="0">
                <a:latin typeface="楷体_GB2312" pitchFamily="49" charset="-122"/>
                <a:ea typeface="+mn-ea"/>
              </a:rPr>
              <a:t>  </a:t>
            </a:r>
            <a:r>
              <a:rPr lang="zh-CN" altLang="en-US" sz="4000" b="1" kern="0" dirty="0">
                <a:latin typeface="楷体_GB2312" pitchFamily="49" charset="-122"/>
                <a:ea typeface="+mn-ea"/>
              </a:rPr>
              <a:t>与四国际会计师事务所毕马威合作</a:t>
            </a:r>
            <a:endParaRPr lang="en-US" altLang="zh-CN" sz="4000" b="1" kern="0" dirty="0">
              <a:latin typeface="楷体_GB2312" pitchFamily="49" charset="-122"/>
              <a:ea typeface="+mn-ea"/>
            </a:endParaRPr>
          </a:p>
          <a:p>
            <a:pPr marL="342900" marR="0" lvl="0" indent="-342900" algn="l" defTabSz="914400" rtl="0" eaLnBrk="1" fontAlgn="base" latinLnBrk="0" hangingPunct="1">
              <a:lnSpc>
                <a:spcPct val="120000"/>
              </a:lnSpc>
              <a:spcBef>
                <a:spcPct val="20000"/>
              </a:spcBef>
              <a:spcAft>
                <a:spcPct val="0"/>
              </a:spcAft>
              <a:buClrTx/>
              <a:buSzTx/>
              <a:buFontTx/>
              <a:buChar char="•"/>
              <a:tabLst/>
              <a:defRPr/>
            </a:pPr>
            <a:endParaRPr lang="en-US" altLang="zh-CN" b="1" kern="0" dirty="0">
              <a:latin typeface="楷体_GB2312" pitchFamily="49" charset="-122"/>
              <a:ea typeface="+mn-ea"/>
            </a:endParaRPr>
          </a:p>
          <a:p>
            <a:pPr marL="342900" marR="0" lvl="0" indent="-342900" algn="l" defTabSz="914400" rtl="0" eaLnBrk="1" fontAlgn="base" latinLnBrk="0" hangingPunct="1">
              <a:lnSpc>
                <a:spcPct val="120000"/>
              </a:lnSpc>
              <a:spcBef>
                <a:spcPct val="20000"/>
              </a:spcBef>
              <a:spcAft>
                <a:spcPct val="0"/>
              </a:spcAft>
              <a:buClrTx/>
              <a:buSzTx/>
              <a:buFontTx/>
              <a:buChar char="•"/>
              <a:tabLst/>
              <a:defRPr/>
            </a:pPr>
            <a:r>
              <a:rPr lang="zh-CN" altLang="en-US" sz="2800" b="1" kern="0" dirty="0">
                <a:latin typeface="楷体_GB2312 (正文)"/>
              </a:rPr>
              <a:t>与国际“四大”之一毕马威会计师事务所（</a:t>
            </a:r>
            <a:r>
              <a:rPr lang="en-US" altLang="zh-CN" sz="2800" b="1" kern="0" dirty="0">
                <a:latin typeface="楷体_GB2312 (正文)"/>
              </a:rPr>
              <a:t>KPMG</a:t>
            </a:r>
            <a:r>
              <a:rPr lang="zh-CN" altLang="en-US" sz="2800" b="1" kern="0" dirty="0">
                <a:latin typeface="楷体_GB2312 (正文)"/>
              </a:rPr>
              <a:t>）签署战略合作协议（</a:t>
            </a:r>
            <a:r>
              <a:rPr lang="en-US" altLang="zh-CN" sz="2800" b="1" kern="0" dirty="0">
                <a:latin typeface="楷体_GB2312 (正文)"/>
              </a:rPr>
              <a:t>2019.6</a:t>
            </a:r>
            <a:r>
              <a:rPr lang="zh-CN" altLang="en-US" sz="2800" b="1" kern="0" dirty="0">
                <a:latin typeface="楷体_GB2312 (正文)"/>
              </a:rPr>
              <a:t>）</a:t>
            </a:r>
            <a:endParaRPr lang="en-US" altLang="zh-CN" sz="2800" b="1" kern="0" dirty="0">
              <a:latin typeface="楷体_GB2312 (正文)"/>
            </a:endParaRPr>
          </a:p>
          <a:p>
            <a:pPr marL="800100" lvl="1" indent="-342900">
              <a:lnSpc>
                <a:spcPct val="120000"/>
              </a:lnSpc>
              <a:spcBef>
                <a:spcPct val="20000"/>
              </a:spcBef>
              <a:buFontTx/>
              <a:buChar char="•"/>
            </a:pPr>
            <a:r>
              <a:rPr kumimoji="1" lang="zh-CN" altLang="en-US" sz="2800" b="1" i="0" u="none" strike="noStrike" kern="0" cap="none" spc="0" normalizeH="0" baseline="0" noProof="0" dirty="0">
                <a:ln>
                  <a:noFill/>
                </a:ln>
                <a:solidFill>
                  <a:schemeClr val="tx1"/>
                </a:solidFill>
                <a:effectLst/>
                <a:uLnTx/>
                <a:uFillTx/>
                <a:latin typeface="楷体_GB2312 (正文)"/>
              </a:rPr>
              <a:t>合作开发大数据与审计课程</a:t>
            </a:r>
            <a:endParaRPr kumimoji="1" lang="en-US" altLang="zh-CN" sz="2800" b="1" i="0" u="none" strike="noStrike" kern="0" cap="none" spc="0" normalizeH="0" baseline="0" noProof="0" dirty="0">
              <a:ln>
                <a:noFill/>
              </a:ln>
              <a:solidFill>
                <a:schemeClr val="tx1"/>
              </a:solidFill>
              <a:effectLst/>
              <a:uLnTx/>
              <a:uFillTx/>
              <a:latin typeface="楷体_GB2312 (正文)"/>
            </a:endParaRPr>
          </a:p>
          <a:p>
            <a:pPr marL="800100" lvl="1" indent="-342900">
              <a:lnSpc>
                <a:spcPct val="120000"/>
              </a:lnSpc>
              <a:spcBef>
                <a:spcPct val="20000"/>
              </a:spcBef>
              <a:buFontTx/>
              <a:buChar char="•"/>
            </a:pPr>
            <a:r>
              <a:rPr lang="zh-CN" altLang="en-US" sz="2800" b="1" kern="0" noProof="0" dirty="0">
                <a:latin typeface="楷体_GB2312 (正文)"/>
              </a:rPr>
              <a:t>开展大数据审计研究</a:t>
            </a:r>
            <a:endParaRPr kumimoji="1" lang="en-US" altLang="zh-CN" sz="2800" b="1" i="0" u="none" strike="noStrike" kern="0" cap="none" spc="0" normalizeH="0" baseline="0" noProof="0" dirty="0">
              <a:ln>
                <a:noFill/>
              </a:ln>
              <a:solidFill>
                <a:schemeClr val="tx1"/>
              </a:solidFill>
              <a:effectLst/>
              <a:uLnTx/>
              <a:uFillTx/>
              <a:latin typeface="楷体_GB2312 (正文)"/>
            </a:endParaRPr>
          </a:p>
          <a:p>
            <a:pPr marL="800100" lvl="1" indent="-342900">
              <a:lnSpc>
                <a:spcPct val="120000"/>
              </a:lnSpc>
              <a:spcBef>
                <a:spcPct val="20000"/>
              </a:spcBef>
              <a:buFontTx/>
              <a:buChar char="•"/>
            </a:pPr>
            <a:r>
              <a:rPr kumimoji="1" lang="zh-CN" altLang="en-US" sz="2800" b="1" i="0" u="none" strike="noStrike" kern="0" cap="none" spc="0" normalizeH="0" baseline="0" noProof="0" dirty="0">
                <a:ln>
                  <a:noFill/>
                </a:ln>
                <a:solidFill>
                  <a:schemeClr val="tx1"/>
                </a:solidFill>
                <a:effectLst/>
                <a:uLnTx/>
                <a:uFillTx/>
                <a:latin typeface="楷体_GB2312 (正文)"/>
              </a:rPr>
              <a:t>为学生提供实习机会</a:t>
            </a:r>
            <a:endParaRPr kumimoji="1" lang="en-US" altLang="zh-CN" sz="2800" b="1" i="0" u="none" strike="noStrike" kern="0" cap="none" spc="0" normalizeH="0" baseline="0" noProof="0" dirty="0">
              <a:ln>
                <a:noFill/>
              </a:ln>
              <a:solidFill>
                <a:schemeClr val="tx1"/>
              </a:solidFill>
              <a:effectLst/>
              <a:uLnTx/>
              <a:uFillTx/>
              <a:latin typeface="楷体_GB2312 (正文)"/>
            </a:endParaRPr>
          </a:p>
          <a:p>
            <a:pPr marL="800100" lvl="1" indent="-342900">
              <a:lnSpc>
                <a:spcPct val="120000"/>
              </a:lnSpc>
              <a:spcBef>
                <a:spcPct val="20000"/>
              </a:spcBef>
              <a:buFontTx/>
              <a:buChar char="•"/>
            </a:pPr>
            <a:r>
              <a:rPr lang="zh-CN" altLang="en-US" sz="2800" b="1" kern="0" dirty="0">
                <a:latin typeface="楷体_GB2312 (正文)"/>
              </a:rPr>
              <a:t>为学生提供工作机会</a:t>
            </a:r>
            <a:endParaRPr kumimoji="1" lang="zh-CN" altLang="en-US" sz="2800" b="1" i="0" u="none" strike="noStrike" kern="0" cap="none" spc="0" normalizeH="0" baseline="0" noProof="0" dirty="0">
              <a:ln>
                <a:noFill/>
              </a:ln>
              <a:solidFill>
                <a:schemeClr val="tx1"/>
              </a:solidFill>
              <a:effectLst/>
              <a:uLnTx/>
              <a:uFillTx/>
              <a:latin typeface="楷体_GB2312 (正文)"/>
            </a:endParaRPr>
          </a:p>
        </p:txBody>
      </p:sp>
      <p:sp>
        <p:nvSpPr>
          <p:cNvPr id="4" name="Rectangle 2"/>
          <p:cNvSpPr txBox="1">
            <a:spLocks noChangeArrowheads="1"/>
          </p:cNvSpPr>
          <p:nvPr/>
        </p:nvSpPr>
        <p:spPr>
          <a:xfrm>
            <a:off x="1219200" y="838200"/>
            <a:ext cx="7162800" cy="838200"/>
          </a:xfrm>
          <a:prstGeom prst="rect">
            <a:avLst/>
          </a:prstGeom>
        </p:spPr>
        <p:txBody>
          <a:bodyPr/>
          <a:lstStyle/>
          <a:p>
            <a:pPr marL="0" marR="0" lvl="0" indent="0" algn="ctr" defTabSz="914400" rtl="0" eaLnBrk="1" fontAlgn="base" latinLnBrk="0" hangingPunct="1">
              <a:lnSpc>
                <a:spcPct val="70000"/>
              </a:lnSpc>
              <a:spcBef>
                <a:spcPct val="0"/>
              </a:spcBef>
              <a:spcAft>
                <a:spcPct val="0"/>
              </a:spcAft>
              <a:buClrTx/>
              <a:buSzTx/>
              <a:buFontTx/>
              <a:buNone/>
              <a:tabLst/>
              <a:defRPr/>
            </a:pPr>
            <a:endParaRPr kumimoji="1" lang="zh-CN" altLang="en-US" sz="4000" b="1"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nodePh="1">
                                  <p:stCondLst>
                                    <p:cond delay="0"/>
                                  </p:stCondLst>
                                  <p:endCondLst>
                                    <p:cond evt="begin" delay="0">
                                      <p:tn val="33"/>
                                    </p:cond>
                                  </p:end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P spid="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E66DC6A9-A417-4BC2-916C-B56E9D4404EE}" type="slidenum">
              <a:rPr lang="en-US" altLang="zh-CN" smtClean="0"/>
              <a:pPr>
                <a:defRPr/>
              </a:pPr>
              <a:t>16</a:t>
            </a:fld>
            <a:endParaRPr lang="en-US" altLang="zh-CN"/>
          </a:p>
        </p:txBody>
      </p:sp>
      <p:pic>
        <p:nvPicPr>
          <p:cNvPr id="2050" name="Picture 2" descr="C:\Users\user\Desktop\93efa6ab18d57432e836c87e8b3b7e9.jpg"/>
          <p:cNvPicPr>
            <a:picLocks noChangeAspect="1" noChangeArrowheads="1"/>
          </p:cNvPicPr>
          <p:nvPr/>
        </p:nvPicPr>
        <p:blipFill>
          <a:blip r:embed="rId2" cstate="print"/>
          <a:srcRect/>
          <a:stretch>
            <a:fillRect/>
          </a:stretch>
        </p:blipFill>
        <p:spPr bwMode="auto">
          <a:xfrm>
            <a:off x="990600" y="1444625"/>
            <a:ext cx="7620000" cy="5086350"/>
          </a:xfrm>
          <a:prstGeom prst="rect">
            <a:avLst/>
          </a:prstGeom>
          <a:noFill/>
        </p:spPr>
      </p:pic>
    </p:spTree>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灯片编号占位符 5"/>
          <p:cNvSpPr>
            <a:spLocks noGrp="1"/>
          </p:cNvSpPr>
          <p:nvPr>
            <p:ph type="sldNum" sz="quarter" idx="12"/>
          </p:nvPr>
        </p:nvSpPr>
        <p:spPr>
          <a:noFill/>
          <a:ln>
            <a:miter lim="800000"/>
            <a:headEnd/>
            <a:tailEnd/>
          </a:ln>
        </p:spPr>
        <p:txBody>
          <a:bodyPr/>
          <a:lstStyle/>
          <a:p>
            <a:fld id="{42E07D37-DFFF-439A-A4BD-0DB1DC605F45}" type="slidenum">
              <a:rPr lang="en-US" altLang="zh-CN" smtClean="0"/>
              <a:pPr/>
              <a:t>17</a:t>
            </a:fld>
            <a:endParaRPr lang="en-US" altLang="zh-CN"/>
          </a:p>
        </p:txBody>
      </p:sp>
      <p:sp>
        <p:nvSpPr>
          <p:cNvPr id="106498" name="Rectangle 2"/>
          <p:cNvSpPr>
            <a:spLocks noGrp="1" noChangeArrowheads="1"/>
          </p:cNvSpPr>
          <p:nvPr>
            <p:ph type="title"/>
          </p:nvPr>
        </p:nvSpPr>
        <p:spPr>
          <a:xfrm>
            <a:off x="1219200" y="838200"/>
            <a:ext cx="7162800" cy="838200"/>
          </a:xfrm>
        </p:spPr>
        <p:txBody>
          <a:bodyPr/>
          <a:lstStyle/>
          <a:p>
            <a:pPr eaLnBrk="1" hangingPunct="1">
              <a:lnSpc>
                <a:spcPct val="70000"/>
              </a:lnSpc>
            </a:pPr>
            <a:r>
              <a:rPr lang="zh-CN" altLang="en-US" sz="4000" dirty="0"/>
              <a:t>国际会计专业方向的教学安排</a:t>
            </a:r>
          </a:p>
        </p:txBody>
      </p:sp>
      <p:sp>
        <p:nvSpPr>
          <p:cNvPr id="106499" name="Rectangle 3"/>
          <p:cNvSpPr>
            <a:spLocks noGrp="1" noChangeArrowheads="1"/>
          </p:cNvSpPr>
          <p:nvPr>
            <p:ph type="body" idx="1"/>
          </p:nvPr>
        </p:nvSpPr>
        <p:spPr>
          <a:xfrm>
            <a:off x="685800" y="1676400"/>
            <a:ext cx="8001000" cy="4572000"/>
          </a:xfrm>
        </p:spPr>
        <p:txBody>
          <a:bodyPr/>
          <a:lstStyle/>
          <a:p>
            <a:pPr eaLnBrk="1" hangingPunct="1">
              <a:lnSpc>
                <a:spcPct val="120000"/>
              </a:lnSpc>
            </a:pPr>
            <a:r>
              <a:rPr lang="zh-CN" altLang="en-US" dirty="0">
                <a:latin typeface="宋体" panose="02010600030101010101" pitchFamily="2" charset="-122"/>
                <a:ea typeface="宋体" panose="02010600030101010101" pitchFamily="2" charset="-122"/>
              </a:rPr>
              <a:t>实施循序渐进、</a:t>
            </a:r>
            <a:r>
              <a:rPr lang="zh-CN" altLang="en-US" dirty="0">
                <a:solidFill>
                  <a:srgbClr val="FF0000"/>
                </a:solidFill>
                <a:latin typeface="宋体" panose="02010600030101010101" pitchFamily="2" charset="-122"/>
                <a:ea typeface="宋体" panose="02010600030101010101" pitchFamily="2" charset="-122"/>
              </a:rPr>
              <a:t>全过程双语教学模式</a:t>
            </a:r>
            <a:r>
              <a:rPr lang="zh-CN" altLang="en-US" dirty="0">
                <a:latin typeface="宋体" panose="02010600030101010101" pitchFamily="2" charset="-122"/>
                <a:ea typeface="宋体" panose="02010600030101010101" pitchFamily="2" charset="-122"/>
              </a:rPr>
              <a:t>。 </a:t>
            </a:r>
          </a:p>
          <a:p>
            <a:pPr eaLnBrk="1" hangingPunct="1">
              <a:lnSpc>
                <a:spcPct val="120000"/>
              </a:lnSpc>
            </a:pPr>
            <a:r>
              <a:rPr lang="zh-CN" altLang="en-US" dirty="0">
                <a:latin typeface="宋体" panose="02010600030101010101" pitchFamily="2" charset="-122"/>
                <a:ea typeface="宋体" panose="02010600030101010101" pitchFamily="2" charset="-122"/>
              </a:rPr>
              <a:t>嵌入的</a:t>
            </a:r>
            <a:r>
              <a:rPr lang="en-US" altLang="zh-CN" dirty="0">
                <a:latin typeface="宋体" panose="02010600030101010101" pitchFamily="2" charset="-122"/>
                <a:ea typeface="宋体" panose="02010600030101010101" pitchFamily="2" charset="-122"/>
              </a:rPr>
              <a:t>CPA Canada</a:t>
            </a:r>
            <a:r>
              <a:rPr lang="zh-CN" altLang="en-US" dirty="0">
                <a:latin typeface="宋体" panose="02010600030101010101" pitchFamily="2" charset="-122"/>
                <a:ea typeface="宋体" panose="02010600030101010101" pitchFamily="2" charset="-122"/>
              </a:rPr>
              <a:t>的 </a:t>
            </a:r>
            <a:r>
              <a:rPr lang="en-US" altLang="zh-CN" dirty="0">
                <a:latin typeface="宋体" panose="02010600030101010101" pitchFamily="2" charset="-122"/>
                <a:ea typeface="宋体" panose="02010600030101010101" pitchFamily="2" charset="-122"/>
              </a:rPr>
              <a:t>14 </a:t>
            </a:r>
            <a:r>
              <a:rPr lang="zh-CN" altLang="en-US" dirty="0">
                <a:latin typeface="宋体" panose="02010600030101010101" pitchFamily="2" charset="-122"/>
                <a:ea typeface="宋体" panose="02010600030101010101" pitchFamily="2" charset="-122"/>
              </a:rPr>
              <a:t>门课程，其中 </a:t>
            </a:r>
            <a:r>
              <a:rPr lang="en-US" altLang="zh-CN" dirty="0">
                <a:latin typeface="宋体" panose="02010600030101010101" pitchFamily="2" charset="-122"/>
                <a:ea typeface="宋体" panose="02010600030101010101" pitchFamily="2" charset="-122"/>
              </a:rPr>
              <a:t>3 </a:t>
            </a:r>
            <a:r>
              <a:rPr lang="zh-CN" altLang="en-US" dirty="0">
                <a:latin typeface="宋体" panose="02010600030101010101" pitchFamily="2" charset="-122"/>
                <a:ea typeface="宋体" panose="02010600030101010101" pitchFamily="2" charset="-122"/>
              </a:rPr>
              <a:t>门直接认可学校的中文课程（</a:t>
            </a:r>
            <a:r>
              <a:rPr lang="zh-CN" altLang="zh-CN" dirty="0">
                <a:latin typeface="宋体" panose="02010600030101010101" pitchFamily="2" charset="-122"/>
                <a:ea typeface="宋体" panose="02010600030101010101" pitchFamily="2" charset="-122"/>
              </a:rPr>
              <a:t>经济学、统计、管理信息系统</a:t>
            </a:r>
            <a:r>
              <a:rPr lang="zh-CN" altLang="en-US" dirty="0">
                <a:latin typeface="宋体" panose="02010600030101010101" pitchFamily="2" charset="-122"/>
                <a:ea typeface="宋体" panose="02010600030101010101" pitchFamily="2" charset="-122"/>
              </a:rPr>
              <a:t>）</a:t>
            </a:r>
            <a:endParaRPr lang="en-US" altLang="zh-CN" dirty="0">
              <a:latin typeface="宋体" panose="02010600030101010101" pitchFamily="2" charset="-122"/>
              <a:ea typeface="宋体" panose="02010600030101010101" pitchFamily="2" charset="-122"/>
            </a:endParaRPr>
          </a:p>
          <a:p>
            <a:r>
              <a:rPr lang="zh-CN" altLang="en-US" dirty="0">
                <a:latin typeface="宋体" panose="02010600030101010101" pitchFamily="2" charset="-122"/>
                <a:ea typeface="宋体" panose="02010600030101010101" pitchFamily="2" charset="-122"/>
              </a:rPr>
              <a:t>教材：</a:t>
            </a:r>
            <a:endParaRPr lang="en-US" altLang="zh-CN" dirty="0">
              <a:latin typeface="宋体" panose="02010600030101010101" pitchFamily="2" charset="-122"/>
              <a:ea typeface="宋体" panose="02010600030101010101" pitchFamily="2" charset="-122"/>
            </a:endParaRPr>
          </a:p>
          <a:p>
            <a:pPr lvl="1"/>
            <a:r>
              <a:rPr lang="zh-CN" altLang="en-US" dirty="0">
                <a:latin typeface="宋体" panose="02010600030101010101" pitchFamily="2" charset="-122"/>
                <a:ea typeface="宋体" panose="02010600030101010101" pitchFamily="2" charset="-122"/>
              </a:rPr>
              <a:t>采用</a:t>
            </a:r>
            <a:r>
              <a:rPr lang="en-CA" altLang="zh-CN" dirty="0">
                <a:latin typeface="宋体" panose="02010600030101010101" pitchFamily="2" charset="-122"/>
                <a:ea typeface="宋体" panose="02010600030101010101" pitchFamily="2" charset="-122"/>
              </a:rPr>
              <a:t>CPA </a:t>
            </a:r>
            <a:r>
              <a:rPr lang="en-US" altLang="zh-CN" dirty="0">
                <a:latin typeface="宋体" panose="02010600030101010101" pitchFamily="2" charset="-122"/>
                <a:ea typeface="宋体" panose="02010600030101010101" pitchFamily="2" charset="-122"/>
              </a:rPr>
              <a:t>Canada</a:t>
            </a:r>
            <a:r>
              <a:rPr lang="zh-CN" altLang="en-US" dirty="0">
                <a:latin typeface="宋体" panose="02010600030101010101" pitchFamily="2" charset="-122"/>
                <a:ea typeface="宋体" panose="02010600030101010101" pitchFamily="2" charset="-122"/>
              </a:rPr>
              <a:t>开发的会计专业教材</a:t>
            </a:r>
            <a:endParaRPr lang="en-US" altLang="zh-CN" dirty="0">
              <a:latin typeface="宋体" panose="02010600030101010101" pitchFamily="2" charset="-122"/>
              <a:ea typeface="宋体" panose="02010600030101010101" pitchFamily="2" charset="-122"/>
            </a:endParaRPr>
          </a:p>
          <a:p>
            <a:pPr lvl="1"/>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原版教材</a:t>
            </a:r>
            <a:endParaRPr lang="en-US" altLang="zh-CN" dirty="0">
              <a:latin typeface="宋体" panose="02010600030101010101" pitchFamily="2" charset="-122"/>
              <a:ea typeface="宋体" panose="02010600030101010101" pitchFamily="2" charset="-122"/>
            </a:endParaRPr>
          </a:p>
          <a:p>
            <a:pPr lvl="1"/>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电子版辅导资料</a:t>
            </a:r>
            <a:endParaRPr lang="en-US" altLang="zh-CN" dirty="0">
              <a:latin typeface="宋体" panose="02010600030101010101" pitchFamily="2" charset="-122"/>
              <a:ea typeface="宋体" panose="02010600030101010101" pitchFamily="2" charset="-122"/>
            </a:endParaRPr>
          </a:p>
          <a:p>
            <a:pPr lvl="1"/>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外教辅助串讲（部分课程）</a:t>
            </a:r>
            <a:endParaRPr lang="en-US" altLang="zh-CN" dirty="0">
              <a:latin typeface="宋体" panose="02010600030101010101" pitchFamily="2" charset="-122"/>
              <a:ea typeface="宋体" panose="02010600030101010101" pitchFamily="2" charset="-122"/>
            </a:endParaRPr>
          </a:p>
          <a:p>
            <a:pPr eaLnBrk="1" hangingPunct="1">
              <a:lnSpc>
                <a:spcPct val="120000"/>
              </a:lnSpc>
            </a:pPr>
            <a:endParaRPr lang="en-US" altLang="zh-CN" sz="2400" dirty="0">
              <a:latin typeface="宋体" panose="02010600030101010101" pitchFamily="2" charset="-122"/>
              <a:ea typeface="宋体" panose="02010600030101010101" pitchFamily="2" charset="-122"/>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6498"/>
                                        </p:tgtEl>
                                        <p:attrNameLst>
                                          <p:attrName>style.visibility</p:attrName>
                                        </p:attrNameLst>
                                      </p:cBhvr>
                                      <p:to>
                                        <p:strVal val="visible"/>
                                      </p:to>
                                    </p:set>
                                    <p:animEffect transition="in" filter="wipe(left)">
                                      <p:cBhvr>
                                        <p:cTn id="7" dur="500"/>
                                        <p:tgtEl>
                                          <p:spTgt spid="1064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06499">
                                            <p:txEl>
                                              <p:pRg st="0" end="0"/>
                                            </p:txEl>
                                          </p:spTgt>
                                        </p:tgtEl>
                                        <p:attrNameLst>
                                          <p:attrName>style.visibility</p:attrName>
                                        </p:attrNameLst>
                                      </p:cBhvr>
                                      <p:to>
                                        <p:strVal val="visible"/>
                                      </p:to>
                                    </p:set>
                                    <p:anim calcmode="lin" valueType="num">
                                      <p:cBhvr additive="base">
                                        <p:cTn id="12" dur="500" fill="hold"/>
                                        <p:tgtEl>
                                          <p:spTgt spid="106499">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64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06499">
                                            <p:txEl>
                                              <p:pRg st="1" end="1"/>
                                            </p:txEl>
                                          </p:spTgt>
                                        </p:tgtEl>
                                        <p:attrNameLst>
                                          <p:attrName>style.visibility</p:attrName>
                                        </p:attrNameLst>
                                      </p:cBhvr>
                                      <p:to>
                                        <p:strVal val="visible"/>
                                      </p:to>
                                    </p:set>
                                    <p:anim calcmode="lin" valueType="num">
                                      <p:cBhvr additive="base">
                                        <p:cTn id="18" dur="500" fill="hold"/>
                                        <p:tgtEl>
                                          <p:spTgt spid="106499">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064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06499">
                                            <p:txEl>
                                              <p:pRg st="2" end="2"/>
                                            </p:txEl>
                                          </p:spTgt>
                                        </p:tgtEl>
                                        <p:attrNameLst>
                                          <p:attrName>style.visibility</p:attrName>
                                        </p:attrNameLst>
                                      </p:cBhvr>
                                      <p:to>
                                        <p:strVal val="visible"/>
                                      </p:to>
                                    </p:set>
                                    <p:anim calcmode="lin" valueType="num">
                                      <p:cBhvr additive="base">
                                        <p:cTn id="24" dur="500" fill="hold"/>
                                        <p:tgtEl>
                                          <p:spTgt spid="106499">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06499">
                                            <p:txEl>
                                              <p:pRg st="2" end="2"/>
                                            </p:txEl>
                                          </p:spTgt>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106499">
                                            <p:txEl>
                                              <p:pRg st="3" end="3"/>
                                            </p:txEl>
                                          </p:spTgt>
                                        </p:tgtEl>
                                        <p:attrNameLst>
                                          <p:attrName>style.visibility</p:attrName>
                                        </p:attrNameLst>
                                      </p:cBhvr>
                                      <p:to>
                                        <p:strVal val="visible"/>
                                      </p:to>
                                    </p:set>
                                    <p:anim calcmode="lin" valueType="num">
                                      <p:cBhvr additive="base">
                                        <p:cTn id="28" dur="500" fill="hold"/>
                                        <p:tgtEl>
                                          <p:spTgt spid="106499">
                                            <p:txEl>
                                              <p:pRg st="3" end="3"/>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106499">
                                            <p:txEl>
                                              <p:pRg st="3" end="3"/>
                                            </p:txEl>
                                          </p:spTgt>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06499">
                                            <p:txEl>
                                              <p:pRg st="4" end="4"/>
                                            </p:txEl>
                                          </p:spTgt>
                                        </p:tgtEl>
                                        <p:attrNameLst>
                                          <p:attrName>style.visibility</p:attrName>
                                        </p:attrNameLst>
                                      </p:cBhvr>
                                      <p:to>
                                        <p:strVal val="visible"/>
                                      </p:to>
                                    </p:set>
                                    <p:anim calcmode="lin" valueType="num">
                                      <p:cBhvr additive="base">
                                        <p:cTn id="32" dur="500" fill="hold"/>
                                        <p:tgtEl>
                                          <p:spTgt spid="106499">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06499">
                                            <p:txEl>
                                              <p:pRg st="4" end="4"/>
                                            </p:txEl>
                                          </p:spTgt>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06499">
                                            <p:txEl>
                                              <p:pRg st="5" end="5"/>
                                            </p:txEl>
                                          </p:spTgt>
                                        </p:tgtEl>
                                        <p:attrNameLst>
                                          <p:attrName>style.visibility</p:attrName>
                                        </p:attrNameLst>
                                      </p:cBhvr>
                                      <p:to>
                                        <p:strVal val="visible"/>
                                      </p:to>
                                    </p:set>
                                    <p:anim calcmode="lin" valueType="num">
                                      <p:cBhvr additive="base">
                                        <p:cTn id="36" dur="500" fill="hold"/>
                                        <p:tgtEl>
                                          <p:spTgt spid="106499">
                                            <p:txEl>
                                              <p:pRg st="5" end="5"/>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106499">
                                            <p:txEl>
                                              <p:pRg st="5" end="5"/>
                                            </p:txEl>
                                          </p:spTgt>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106499">
                                            <p:txEl>
                                              <p:pRg st="6" end="6"/>
                                            </p:txEl>
                                          </p:spTgt>
                                        </p:tgtEl>
                                        <p:attrNameLst>
                                          <p:attrName>style.visibility</p:attrName>
                                        </p:attrNameLst>
                                      </p:cBhvr>
                                      <p:to>
                                        <p:strVal val="visible"/>
                                      </p:to>
                                    </p:set>
                                    <p:anim calcmode="lin" valueType="num">
                                      <p:cBhvr additive="base">
                                        <p:cTn id="40" dur="500" fill="hold"/>
                                        <p:tgtEl>
                                          <p:spTgt spid="106499">
                                            <p:txEl>
                                              <p:pRg st="6" end="6"/>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10649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8" grpId="0" autoUpdateAnimBg="0"/>
      <p:bldP spid="106499"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650557-F6A5-7983-C7EE-FD8DA5B748B5}"/>
              </a:ext>
            </a:extLst>
          </p:cNvPr>
          <p:cNvSpPr>
            <a:spLocks noGrp="1"/>
          </p:cNvSpPr>
          <p:nvPr>
            <p:ph type="title"/>
          </p:nvPr>
        </p:nvSpPr>
        <p:spPr/>
        <p:txBody>
          <a:bodyPr/>
          <a:lstStyle/>
          <a:p>
            <a:endParaRPr lang="zh-CN" altLang="en-US" dirty="0"/>
          </a:p>
        </p:txBody>
      </p:sp>
      <p:sp>
        <p:nvSpPr>
          <p:cNvPr id="3" name="内容占位符 2">
            <a:extLst>
              <a:ext uri="{FF2B5EF4-FFF2-40B4-BE49-F238E27FC236}">
                <a16:creationId xmlns:a16="http://schemas.microsoft.com/office/drawing/2014/main" id="{DF10DE73-7100-4F79-90B1-C93634130D0C}"/>
              </a:ext>
            </a:extLst>
          </p:cNvPr>
          <p:cNvSpPr>
            <a:spLocks noGrp="1"/>
          </p:cNvSpPr>
          <p:nvPr>
            <p:ph idx="1"/>
          </p:nvPr>
        </p:nvSpPr>
        <p:spPr/>
        <p:txBody>
          <a:bodyPr/>
          <a:lstStyle/>
          <a:p>
            <a:pPr eaLnBrk="1" hangingPunct="1">
              <a:lnSpc>
                <a:spcPct val="120000"/>
              </a:lnSpc>
            </a:pPr>
            <a:r>
              <a:rPr lang="zh-CN" altLang="en-US" sz="2800" dirty="0">
                <a:latin typeface="宋体" panose="02010600030101010101" pitchFamily="2" charset="-122"/>
                <a:ea typeface="宋体" panose="02010600030101010101" pitchFamily="2" charset="-122"/>
              </a:rPr>
              <a:t>在</a:t>
            </a:r>
            <a:r>
              <a:rPr lang="en-US" altLang="zh-CN" sz="2800" dirty="0">
                <a:latin typeface="宋体" panose="02010600030101010101" pitchFamily="2" charset="-122"/>
                <a:ea typeface="宋体" panose="02010600030101010101" pitchFamily="2" charset="-122"/>
              </a:rPr>
              <a:t>9</a:t>
            </a:r>
            <a:r>
              <a:rPr lang="zh-CN" altLang="en-US" sz="2800" dirty="0">
                <a:latin typeface="宋体" panose="02010600030101010101" pitchFamily="2" charset="-122"/>
                <a:ea typeface="宋体" panose="02010600030101010101" pitchFamily="2" charset="-122"/>
              </a:rPr>
              <a:t>门专业主干课中，采取循序渐进的模式实行双语教学，逐步加大英语授课比重。 </a:t>
            </a:r>
          </a:p>
          <a:p>
            <a:pPr eaLnBrk="1" hangingPunct="1">
              <a:lnSpc>
                <a:spcPct val="120000"/>
              </a:lnSpc>
            </a:pPr>
            <a:r>
              <a:rPr lang="zh-CN" altLang="en-US" sz="2800" dirty="0">
                <a:latin typeface="宋体" panose="02010600030101010101" pitchFamily="2" charset="-122"/>
                <a:ea typeface="宋体" panose="02010600030101010101" pitchFamily="2" charset="-122"/>
              </a:rPr>
              <a:t>所有专业课程的作业、考试、课堂报告等均要求用</a:t>
            </a:r>
            <a:r>
              <a:rPr lang="zh-CN" altLang="en-US" sz="2800" dirty="0">
                <a:solidFill>
                  <a:srgbClr val="FF0000"/>
                </a:solidFill>
                <a:latin typeface="宋体" panose="02010600030101010101" pitchFamily="2" charset="-122"/>
                <a:ea typeface="宋体" panose="02010600030101010101" pitchFamily="2" charset="-122"/>
              </a:rPr>
              <a:t>英语完成</a:t>
            </a:r>
            <a:r>
              <a:rPr lang="zh-CN" altLang="en-US" sz="2800" dirty="0">
                <a:latin typeface="宋体" panose="02010600030101010101" pitchFamily="2" charset="-122"/>
                <a:ea typeface="宋体" panose="02010600030101010101" pitchFamily="2" charset="-122"/>
              </a:rPr>
              <a:t>。 </a:t>
            </a:r>
          </a:p>
          <a:p>
            <a:pPr eaLnBrk="1" hangingPunct="1">
              <a:lnSpc>
                <a:spcPct val="120000"/>
              </a:lnSpc>
            </a:pPr>
            <a:r>
              <a:rPr lang="zh-CN" altLang="en-US" sz="2800" dirty="0">
                <a:latin typeface="宋体" panose="02010600030101010101" pitchFamily="2" charset="-122"/>
                <a:ea typeface="宋体" panose="02010600030101010101" pitchFamily="2" charset="-122"/>
              </a:rPr>
              <a:t>不仅保证了学生对专业知识的理解，也极大地提高了学生实际运用英语的能力，达到了双语教学的目的。</a:t>
            </a:r>
            <a:endParaRPr lang="en-US" altLang="zh-CN" sz="2800" dirty="0">
              <a:latin typeface="宋体" panose="02010600030101010101" pitchFamily="2" charset="-122"/>
              <a:ea typeface="宋体" panose="02010600030101010101" pitchFamily="2" charset="-122"/>
            </a:endParaRPr>
          </a:p>
          <a:p>
            <a:pPr eaLnBrk="1" hangingPunct="1">
              <a:lnSpc>
                <a:spcPct val="120000"/>
              </a:lnSpc>
            </a:pPr>
            <a:r>
              <a:rPr lang="zh-CN" altLang="en-US" sz="2800" dirty="0">
                <a:latin typeface="宋体" panose="02010600030101010101" pitchFamily="2" charset="-122"/>
                <a:ea typeface="宋体" panose="02010600030101010101" pitchFamily="2" charset="-122"/>
              </a:rPr>
              <a:t> </a:t>
            </a:r>
          </a:p>
          <a:p>
            <a:endParaRPr lang="zh-CN" altLang="en-US" dirty="0"/>
          </a:p>
        </p:txBody>
      </p:sp>
      <p:sp>
        <p:nvSpPr>
          <p:cNvPr id="4" name="灯片编号占位符 3">
            <a:extLst>
              <a:ext uri="{FF2B5EF4-FFF2-40B4-BE49-F238E27FC236}">
                <a16:creationId xmlns:a16="http://schemas.microsoft.com/office/drawing/2014/main" id="{B66E1322-9DB1-BF5B-AB4F-AF30CB74470C}"/>
              </a:ext>
            </a:extLst>
          </p:cNvPr>
          <p:cNvSpPr>
            <a:spLocks noGrp="1"/>
          </p:cNvSpPr>
          <p:nvPr>
            <p:ph type="sldNum" sz="quarter" idx="12"/>
          </p:nvPr>
        </p:nvSpPr>
        <p:spPr/>
        <p:txBody>
          <a:bodyPr/>
          <a:lstStyle/>
          <a:p>
            <a:pPr>
              <a:defRPr/>
            </a:pPr>
            <a:fld id="{AB928433-6783-4F3F-8DC0-1F858574F025}" type="slidenum">
              <a:rPr lang="en-US" altLang="zh-CN" smtClean="0"/>
              <a:pPr>
                <a:defRPr/>
              </a:pPr>
              <a:t>18</a:t>
            </a:fld>
            <a:endParaRPr lang="en-US" altLang="zh-CN"/>
          </a:p>
        </p:txBody>
      </p:sp>
    </p:spTree>
    <p:extLst>
      <p:ext uri="{BB962C8B-B14F-4D97-AF65-F5344CB8AC3E}">
        <p14:creationId xmlns:p14="http://schemas.microsoft.com/office/powerpoint/2010/main" val="1286392497"/>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58DA13C-E427-853A-1536-E961F183C48E}"/>
              </a:ext>
            </a:extLst>
          </p:cNvPr>
          <p:cNvSpPr>
            <a:spLocks noGrp="1"/>
          </p:cNvSpPr>
          <p:nvPr>
            <p:ph type="title"/>
          </p:nvPr>
        </p:nvSpPr>
        <p:spPr/>
        <p:txBody>
          <a:bodyPr/>
          <a:lstStyle/>
          <a:p>
            <a:endParaRPr lang="zh-CN" altLang="en-US" dirty="0"/>
          </a:p>
        </p:txBody>
      </p:sp>
      <p:sp>
        <p:nvSpPr>
          <p:cNvPr id="4" name="灯片编号占位符 3">
            <a:extLst>
              <a:ext uri="{FF2B5EF4-FFF2-40B4-BE49-F238E27FC236}">
                <a16:creationId xmlns:a16="http://schemas.microsoft.com/office/drawing/2014/main" id="{2A4E09DD-4207-C505-9DC8-17CEC73EC4B8}"/>
              </a:ext>
            </a:extLst>
          </p:cNvPr>
          <p:cNvSpPr>
            <a:spLocks noGrp="1"/>
          </p:cNvSpPr>
          <p:nvPr>
            <p:ph type="sldNum" sz="quarter" idx="12"/>
          </p:nvPr>
        </p:nvSpPr>
        <p:spPr/>
        <p:txBody>
          <a:bodyPr/>
          <a:lstStyle/>
          <a:p>
            <a:pPr>
              <a:defRPr/>
            </a:pPr>
            <a:fld id="{AB928433-6783-4F3F-8DC0-1F858574F025}" type="slidenum">
              <a:rPr lang="en-US" altLang="zh-CN" smtClean="0"/>
              <a:pPr>
                <a:defRPr/>
              </a:pPr>
              <a:t>19</a:t>
            </a:fld>
            <a:endParaRPr lang="en-US" altLang="zh-CN"/>
          </a:p>
        </p:txBody>
      </p:sp>
      <p:pic>
        <p:nvPicPr>
          <p:cNvPr id="5" name="Picture 2">
            <a:extLst>
              <a:ext uri="{FF2B5EF4-FFF2-40B4-BE49-F238E27FC236}">
                <a16:creationId xmlns:a16="http://schemas.microsoft.com/office/drawing/2014/main" id="{C529DF98-1FC9-0DC9-DA4F-62CCCB936A4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35696" y="1340768"/>
            <a:ext cx="5040560"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7445447"/>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xit" presetSubtype="4" fill="hold" nodeType="clickEffect">
                                  <p:stCondLst>
                                    <p:cond delay="0"/>
                                  </p:stCondLst>
                                  <p:childTnLst>
                                    <p:anim calcmode="lin" valueType="num">
                                      <p:cBhvr additive="base">
                                        <p:cTn id="10" dur="500"/>
                                        <p:tgtEl>
                                          <p:spTgt spid="5"/>
                                        </p:tgtEl>
                                        <p:attrNameLst>
                                          <p:attrName>ppt_x</p:attrName>
                                        </p:attrNameLst>
                                      </p:cBhvr>
                                      <p:tavLst>
                                        <p:tav tm="0">
                                          <p:val>
                                            <p:strVal val="ppt_x"/>
                                          </p:val>
                                        </p:tav>
                                        <p:tav tm="100000">
                                          <p:val>
                                            <p:strVal val="ppt_x"/>
                                          </p:val>
                                        </p:tav>
                                      </p:tavLst>
                                    </p:anim>
                                    <p:anim calcmode="lin" valueType="num">
                                      <p:cBhvr additive="base">
                                        <p:cTn id="11" dur="500"/>
                                        <p:tgtEl>
                                          <p:spTgt spid="5"/>
                                        </p:tgtEl>
                                        <p:attrNameLst>
                                          <p:attrName>ppt_y</p:attrName>
                                        </p:attrNameLst>
                                      </p:cBhvr>
                                      <p:tavLst>
                                        <p:tav tm="0">
                                          <p:val>
                                            <p:strVal val="ppt_y"/>
                                          </p:val>
                                        </p:tav>
                                        <p:tav tm="100000">
                                          <p:val>
                                            <p:strVal val="1+ppt_h/2"/>
                                          </p:val>
                                        </p:tav>
                                      </p:tavLst>
                                    </p:anim>
                                    <p:set>
                                      <p:cBhvr>
                                        <p:cTn id="12"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灯片编号占位符 5"/>
          <p:cNvSpPr>
            <a:spLocks noGrp="1"/>
          </p:cNvSpPr>
          <p:nvPr>
            <p:ph type="sldNum" sz="quarter" idx="12"/>
          </p:nvPr>
        </p:nvSpPr>
        <p:spPr>
          <a:noFill/>
          <a:ln>
            <a:miter lim="800000"/>
            <a:headEnd/>
            <a:tailEnd/>
          </a:ln>
        </p:spPr>
        <p:txBody>
          <a:bodyPr/>
          <a:lstStyle/>
          <a:p>
            <a:fld id="{2A6120B2-167A-4C49-9AD8-AF41B8282451}" type="slidenum">
              <a:rPr lang="en-US" altLang="zh-CN" smtClean="0"/>
              <a:pPr/>
              <a:t>2</a:t>
            </a:fld>
            <a:endParaRPr lang="en-US" altLang="zh-CN"/>
          </a:p>
        </p:txBody>
      </p:sp>
      <p:sp>
        <p:nvSpPr>
          <p:cNvPr id="9218" name="Rectangle 2"/>
          <p:cNvSpPr>
            <a:spLocks noGrp="1" noChangeArrowheads="1"/>
          </p:cNvSpPr>
          <p:nvPr>
            <p:ph type="title"/>
          </p:nvPr>
        </p:nvSpPr>
        <p:spPr/>
        <p:txBody>
          <a:bodyPr/>
          <a:lstStyle/>
          <a:p>
            <a:pPr eaLnBrk="1" hangingPunct="1"/>
            <a:r>
              <a:rPr lang="zh-CN" altLang="en-US" dirty="0"/>
              <a:t>国际会计专业</a:t>
            </a:r>
          </a:p>
        </p:txBody>
      </p:sp>
      <p:sp>
        <p:nvSpPr>
          <p:cNvPr id="9219" name="Rectangle 3"/>
          <p:cNvSpPr>
            <a:spLocks noGrp="1" noChangeArrowheads="1"/>
          </p:cNvSpPr>
          <p:nvPr>
            <p:ph type="body" idx="1"/>
          </p:nvPr>
        </p:nvSpPr>
        <p:spPr>
          <a:xfrm>
            <a:off x="685800" y="1981200"/>
            <a:ext cx="7772400" cy="4267200"/>
          </a:xfrm>
        </p:spPr>
        <p:txBody>
          <a:bodyPr/>
          <a:lstStyle/>
          <a:p>
            <a:pPr eaLnBrk="1" hangingPunct="1">
              <a:lnSpc>
                <a:spcPct val="110000"/>
              </a:lnSpc>
            </a:pPr>
            <a:endParaRPr lang="en-US" altLang="zh-CN" dirty="0"/>
          </a:p>
          <a:p>
            <a:pPr eaLnBrk="1" hangingPunct="1">
              <a:lnSpc>
                <a:spcPct val="110000"/>
              </a:lnSpc>
            </a:pPr>
            <a:r>
              <a:rPr lang="zh-CN" altLang="en-US" dirty="0"/>
              <a:t>国际会计专业是：中加合作举办的专业</a:t>
            </a:r>
            <a:endParaRPr lang="en-US" altLang="zh-CN" dirty="0"/>
          </a:p>
          <a:p>
            <a:pPr eaLnBrk="1" hangingPunct="1">
              <a:lnSpc>
                <a:spcPct val="110000"/>
              </a:lnSpc>
            </a:pPr>
            <a:r>
              <a:rPr lang="zh-CN" altLang="en-US" dirty="0"/>
              <a:t>国际会计专业是：</a:t>
            </a:r>
            <a:r>
              <a:rPr lang="zh-CN" altLang="zh-CN" dirty="0"/>
              <a:t>国家一流建设专业</a:t>
            </a:r>
            <a:endParaRPr lang="en-US" altLang="zh-CN" dirty="0"/>
          </a:p>
          <a:p>
            <a:pPr eaLnBrk="1" hangingPunct="1">
              <a:lnSpc>
                <a:spcPct val="110000"/>
              </a:lnSpc>
            </a:pPr>
            <a:r>
              <a:rPr lang="zh-CN" altLang="en-US" dirty="0"/>
              <a:t>国际会计专业是：南开大学特色专业</a:t>
            </a:r>
            <a:endParaRPr lang="en-US" altLang="zh-CN" dirty="0"/>
          </a:p>
          <a:p>
            <a:pPr eaLnBrk="1" hangingPunct="1">
              <a:lnSpc>
                <a:spcPct val="110000"/>
              </a:lnSpc>
            </a:pPr>
            <a:r>
              <a:rPr lang="zh-CN" altLang="en-US" dirty="0">
                <a:solidFill>
                  <a:srgbClr val="000000"/>
                </a:solidFill>
                <a:latin typeface="宋体" pitchFamily="2" charset="-122"/>
                <a:ea typeface="宋体" pitchFamily="2" charset="-122"/>
              </a:rPr>
              <a:t>隶属于商学院会计学系，南开大学最早的系科之一</a:t>
            </a:r>
            <a:endParaRPr lang="en-US" altLang="zh-CN" dirty="0">
              <a:solidFill>
                <a:srgbClr val="000000"/>
              </a:solidFill>
              <a:latin typeface="宋体" pitchFamily="2" charset="-122"/>
              <a:ea typeface="宋体" pitchFamily="2" charset="-122"/>
            </a:endParaRPr>
          </a:p>
          <a:p>
            <a:pPr eaLnBrk="1" hangingPunct="1">
              <a:lnSpc>
                <a:spcPct val="110000"/>
              </a:lnSpc>
            </a:pPr>
            <a:endParaRPr lang="zh-CN" alt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0-#ppt_w/2"/>
                                          </p:val>
                                        </p:tav>
                                        <p:tav tm="100000">
                                          <p:val>
                                            <p:strVal val="#ppt_x"/>
                                          </p:val>
                                        </p:tav>
                                      </p:tavLst>
                                    </p:anim>
                                    <p:anim calcmode="lin" valueType="num">
                                      <p:cBhvr additive="base">
                                        <p:cTn id="8"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19">
                                            <p:txEl>
                                              <p:pRg st="1" end="1"/>
                                            </p:txEl>
                                          </p:spTgt>
                                        </p:tgtEl>
                                        <p:attrNameLst>
                                          <p:attrName>style.visibility</p:attrName>
                                        </p:attrNameLst>
                                      </p:cBhvr>
                                      <p:to>
                                        <p:strVal val="visible"/>
                                      </p:to>
                                    </p:set>
                                    <p:anim calcmode="lin" valueType="num">
                                      <p:cBhvr additive="base">
                                        <p:cTn id="13" dur="500" fill="hold"/>
                                        <p:tgtEl>
                                          <p:spTgt spid="92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219">
                                            <p:txEl>
                                              <p:pRg st="2" end="2"/>
                                            </p:txEl>
                                          </p:spTgt>
                                        </p:tgtEl>
                                        <p:attrNameLst>
                                          <p:attrName>style.visibility</p:attrName>
                                        </p:attrNameLst>
                                      </p:cBhvr>
                                      <p:to>
                                        <p:strVal val="visible"/>
                                      </p:to>
                                    </p:set>
                                    <p:anim calcmode="lin" valueType="num">
                                      <p:cBhvr additive="base">
                                        <p:cTn id="19" dur="500" fill="hold"/>
                                        <p:tgtEl>
                                          <p:spTgt spid="92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2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219">
                                            <p:txEl>
                                              <p:pRg st="3" end="3"/>
                                            </p:txEl>
                                          </p:spTgt>
                                        </p:tgtEl>
                                        <p:attrNameLst>
                                          <p:attrName>style.visibility</p:attrName>
                                        </p:attrNameLst>
                                      </p:cBhvr>
                                      <p:to>
                                        <p:strVal val="visible"/>
                                      </p:to>
                                    </p:set>
                                    <p:anim calcmode="lin" valueType="num">
                                      <p:cBhvr additive="base">
                                        <p:cTn id="25" dur="500" fill="hold"/>
                                        <p:tgtEl>
                                          <p:spTgt spid="921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2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219">
                                            <p:txEl>
                                              <p:pRg st="4" end="4"/>
                                            </p:txEl>
                                          </p:spTgt>
                                        </p:tgtEl>
                                        <p:attrNameLst>
                                          <p:attrName>style.visibility</p:attrName>
                                        </p:attrNameLst>
                                      </p:cBhvr>
                                      <p:to>
                                        <p:strVal val="visible"/>
                                      </p:to>
                                    </p:set>
                                    <p:anim calcmode="lin" valueType="num">
                                      <p:cBhvr additive="base">
                                        <p:cTn id="31" dur="500" fill="hold"/>
                                        <p:tgtEl>
                                          <p:spTgt spid="921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921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87"/>
          <p:cNvSpPr>
            <a:spLocks noGrp="1" noChangeArrowheads="1"/>
          </p:cNvSpPr>
          <p:nvPr>
            <p:ph type="title"/>
          </p:nvPr>
        </p:nvSpPr>
        <p:spPr>
          <a:xfrm>
            <a:off x="468313" y="476250"/>
            <a:ext cx="8207375" cy="1143000"/>
          </a:xfrm>
        </p:spPr>
        <p:txBody>
          <a:bodyPr/>
          <a:lstStyle/>
          <a:p>
            <a:pPr eaLnBrk="1" hangingPunct="1"/>
            <a:r>
              <a:rPr lang="en-US" altLang="zh-CN" sz="3600" dirty="0">
                <a:solidFill>
                  <a:srgbClr val="FF0000"/>
                </a:solidFill>
              </a:rPr>
              <a:t>CPA Canada</a:t>
            </a:r>
            <a:r>
              <a:rPr lang="zh-CN" altLang="en-US" sz="3600" dirty="0">
                <a:solidFill>
                  <a:srgbClr val="FF0000"/>
                </a:solidFill>
              </a:rPr>
              <a:t>项目专业核心课</a:t>
            </a:r>
            <a:r>
              <a:rPr lang="en-US" altLang="zh-CN" sz="3600" dirty="0">
                <a:solidFill>
                  <a:srgbClr val="FF0000"/>
                </a:solidFill>
              </a:rPr>
              <a:t>(9+2</a:t>
            </a:r>
            <a:r>
              <a:rPr lang="zh-CN" altLang="en-US" sz="3600" dirty="0">
                <a:solidFill>
                  <a:srgbClr val="FF0000"/>
                </a:solidFill>
              </a:rPr>
              <a:t>门</a:t>
            </a:r>
            <a:r>
              <a:rPr lang="en-US" altLang="zh-CN" sz="3600" dirty="0">
                <a:solidFill>
                  <a:srgbClr val="FF0000"/>
                </a:solidFill>
              </a:rPr>
              <a:t>)</a:t>
            </a:r>
            <a:endParaRPr lang="zh-CN" altLang="en-US" sz="3600" dirty="0">
              <a:solidFill>
                <a:srgbClr val="FF0000"/>
              </a:solidFill>
            </a:endParaRPr>
          </a:p>
        </p:txBody>
      </p:sp>
      <p:graphicFrame>
        <p:nvGraphicFramePr>
          <p:cNvPr id="160957" name="Group 189"/>
          <p:cNvGraphicFramePr>
            <a:graphicFrameLocks noGrp="1"/>
          </p:cNvGraphicFramePr>
          <p:nvPr>
            <p:ph idx="1"/>
          </p:nvPr>
        </p:nvGraphicFramePr>
        <p:xfrm>
          <a:off x="250825" y="1412875"/>
          <a:ext cx="8713787" cy="5075238"/>
        </p:xfrm>
        <a:graphic>
          <a:graphicData uri="http://schemas.openxmlformats.org/drawingml/2006/table">
            <a:tbl>
              <a:tblPr/>
              <a:tblGrid>
                <a:gridCol w="5316887">
                  <a:extLst>
                    <a:ext uri="{9D8B030D-6E8A-4147-A177-3AD203B41FA5}">
                      <a16:colId xmlns:a16="http://schemas.microsoft.com/office/drawing/2014/main" val="20000"/>
                    </a:ext>
                  </a:extLst>
                </a:gridCol>
                <a:gridCol w="2510752">
                  <a:extLst>
                    <a:ext uri="{9D8B030D-6E8A-4147-A177-3AD203B41FA5}">
                      <a16:colId xmlns:a16="http://schemas.microsoft.com/office/drawing/2014/main" val="20001"/>
                    </a:ext>
                  </a:extLst>
                </a:gridCol>
                <a:gridCol w="886148">
                  <a:extLst>
                    <a:ext uri="{9D8B030D-6E8A-4147-A177-3AD203B41FA5}">
                      <a16:colId xmlns:a16="http://schemas.microsoft.com/office/drawing/2014/main" val="20002"/>
                    </a:ext>
                  </a:extLst>
                </a:gridCol>
              </a:tblGrid>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1  Introductory Financial Accounting </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初级财务会计</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9">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本</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校</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教</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师</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授</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课</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 </a:t>
                      </a:r>
                      <a:r>
                        <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外</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方</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辅</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rPr>
                        <a:t>导</a:t>
                      </a:r>
                      <a:endParaRPr kumimoji="1" lang="en-US" altLang="zh-CN" sz="2400" b="1" i="0" u="none" strike="noStrike" cap="none" normalizeH="0" baseline="0" dirty="0">
                        <a:ln>
                          <a:noFill/>
                        </a:ln>
                        <a:solidFill>
                          <a:srgbClr val="FF0000"/>
                        </a:solidFill>
                        <a:effectLst/>
                        <a:latin typeface="Times New Roman" pitchFamily="18" charset="0"/>
                        <a:ea typeface="宋体" pitchFamily="2" charset="-122"/>
                        <a:cs typeface="Calibri" pitchFamily="34" charset="0"/>
                      </a:endParaRPr>
                    </a:p>
                  </a:txBody>
                  <a:tcPr marL="91449" marR="91449" marT="45723" marB="45723"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2 </a:t>
                      </a:r>
                      <a:r>
                        <a:rPr kumimoji="1" lang="zh-CN" altLang="en-US"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 </a:t>
                      </a: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Introductory Management Accounting </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初级管理会计</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3  Intermediate  Management Accounting </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中级管理会计</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4  Intermediate Financial Reporting I</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中级财务会计</a:t>
                      </a:r>
                      <a:r>
                        <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1</a:t>
                      </a: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5  Intermediate Financial Reporting  II</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中级财务会计</a:t>
                      </a:r>
                      <a:r>
                        <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2</a:t>
                      </a: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6  Advanced Financial Reporting </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高级财务会计</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7  Corporate  Finance </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财务管理</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8  Audit  and Assurance</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审计学</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00"/>
                          </a:solidFill>
                          <a:effectLst/>
                          <a:latin typeface="Arial Narrow" pitchFamily="34" charset="0"/>
                          <a:ea typeface="宋体" pitchFamily="2" charset="-122"/>
                          <a:cs typeface="Calibri" pitchFamily="34" charset="0"/>
                        </a:rPr>
                        <a:t>9  Performance Management</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rPr>
                        <a:t>绩效管理</a:t>
                      </a: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chemeClr val="tx1"/>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4572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1</a:t>
                      </a:r>
                      <a:r>
                        <a:rPr kumimoji="1" lang="zh-CN" altLang="en-US"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 </a:t>
                      </a:r>
                      <a:r>
                        <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Business Law</a:t>
                      </a: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商法</a:t>
                      </a:r>
                      <a:endPar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1" lang="zh-CN" altLang="en-US"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外方</a:t>
                      </a:r>
                      <a:endPar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endParaRPr>
                    </a:p>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1" lang="zh-CN" altLang="en-US"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辅导</a:t>
                      </a:r>
                      <a:endPar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endParaRPr>
                    </a:p>
                  </a:txBody>
                  <a:tcPr marL="91449" marR="91449" marT="45723" marB="45723"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50289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2 Taxation</a:t>
                      </a: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zh-CN" altLang="en-US"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rPr>
                        <a:t>税法</a:t>
                      </a:r>
                      <a:endPar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endParaRPr>
                    </a:p>
                  </a:txBody>
                  <a:tcPr marL="91449" marR="91449"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en-US" altLang="zh-CN" sz="2400" b="1" i="0" u="none" strike="noStrike" cap="none" normalizeH="0" baseline="0" dirty="0">
                        <a:ln>
                          <a:noFill/>
                        </a:ln>
                        <a:solidFill>
                          <a:srgbClr val="0000FF"/>
                        </a:solidFill>
                        <a:effectLst/>
                        <a:latin typeface="Times New Roman" pitchFamily="18" charset="0"/>
                        <a:ea typeface="宋体" pitchFamily="2" charset="-122"/>
                        <a:cs typeface="Calibri"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Tree>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灯片编号占位符 5"/>
          <p:cNvSpPr>
            <a:spLocks noGrp="1"/>
          </p:cNvSpPr>
          <p:nvPr>
            <p:ph type="sldNum" sz="quarter" idx="12"/>
          </p:nvPr>
        </p:nvSpPr>
        <p:spPr>
          <a:noFill/>
          <a:ln>
            <a:miter lim="800000"/>
            <a:headEnd/>
            <a:tailEnd/>
          </a:ln>
        </p:spPr>
        <p:txBody>
          <a:bodyPr/>
          <a:lstStyle/>
          <a:p>
            <a:fld id="{A64144CD-E8CE-42B8-AA9C-8CC251DD3AA0}" type="slidenum">
              <a:rPr lang="en-US" altLang="zh-CN" smtClean="0"/>
              <a:pPr/>
              <a:t>21</a:t>
            </a:fld>
            <a:endParaRPr lang="en-US" altLang="zh-CN"/>
          </a:p>
        </p:txBody>
      </p:sp>
      <p:sp>
        <p:nvSpPr>
          <p:cNvPr id="120836" name="Text Box 4"/>
          <p:cNvSpPr>
            <a:spLocks noGrp="1" noChangeArrowheads="1"/>
          </p:cNvSpPr>
          <p:nvPr>
            <p:ph type="body" idx="1"/>
          </p:nvPr>
        </p:nvSpPr>
        <p:spPr>
          <a:xfrm>
            <a:off x="685800" y="1828800"/>
            <a:ext cx="2819400" cy="4191000"/>
          </a:xfrm>
          <a:noFill/>
        </p:spPr>
        <p:txBody>
          <a:bodyPr lIns="91436" tIns="45718" rIns="91436" bIns="45718"/>
          <a:lstStyle/>
          <a:p>
            <a:pPr eaLnBrk="1" hangingPunct="1">
              <a:lnSpc>
                <a:spcPct val="140000"/>
              </a:lnSpc>
            </a:pPr>
            <a:r>
              <a:rPr lang="zh-CN" altLang="en-US" sz="2400">
                <a:latin typeface="楷体_GB2312" pitchFamily="49" charset="-122"/>
              </a:rPr>
              <a:t>本专业方向取得的教学成果在</a:t>
            </a:r>
            <a:r>
              <a:rPr lang="en-US" altLang="zh-CN" sz="2400">
                <a:latin typeface="楷体_GB2312" pitchFamily="49" charset="-122"/>
              </a:rPr>
              <a:t>2005</a:t>
            </a:r>
            <a:r>
              <a:rPr lang="zh-CN" altLang="en-US" sz="2400">
                <a:latin typeface="楷体_GB2312" pitchFamily="49" charset="-122"/>
              </a:rPr>
              <a:t>年被评为南开大学优秀教学成果一等奖，天津市优秀教学成果二等奖。</a:t>
            </a:r>
          </a:p>
          <a:p>
            <a:pPr eaLnBrk="1" hangingPunct="1">
              <a:lnSpc>
                <a:spcPct val="140000"/>
              </a:lnSpc>
              <a:buFontTx/>
              <a:buNone/>
            </a:pPr>
            <a:endParaRPr lang="en-US" altLang="zh-CN" sz="1800" b="0">
              <a:latin typeface="Arial" charset="0"/>
              <a:ea typeface="宋体" pitchFamily="2" charset="-122"/>
            </a:endParaRPr>
          </a:p>
        </p:txBody>
      </p:sp>
      <p:sp>
        <p:nvSpPr>
          <p:cNvPr id="120839" name="Rectangle 7"/>
          <p:cNvSpPr>
            <a:spLocks noGrp="1" noChangeArrowheads="1"/>
          </p:cNvSpPr>
          <p:nvPr>
            <p:ph type="title"/>
          </p:nvPr>
        </p:nvSpPr>
        <p:spPr>
          <a:xfrm>
            <a:off x="838200" y="762000"/>
            <a:ext cx="7467600" cy="1143000"/>
          </a:xfrm>
          <a:noFill/>
        </p:spPr>
        <p:txBody>
          <a:bodyPr/>
          <a:lstStyle/>
          <a:p>
            <a:pPr eaLnBrk="1" hangingPunct="1"/>
            <a:r>
              <a:rPr lang="zh-CN" altLang="en-US" sz="4000"/>
              <a:t>国际会计专业方向的教学成果</a:t>
            </a:r>
          </a:p>
        </p:txBody>
      </p:sp>
      <p:pic>
        <p:nvPicPr>
          <p:cNvPr id="23557" name="Picture 11"/>
          <p:cNvPicPr>
            <a:picLocks noChangeAspect="1" noChangeArrowheads="1"/>
          </p:cNvPicPr>
          <p:nvPr/>
        </p:nvPicPr>
        <p:blipFill>
          <a:blip r:embed="rId3" cstate="print"/>
          <a:srcRect/>
          <a:stretch>
            <a:fillRect/>
          </a:stretch>
        </p:blipFill>
        <p:spPr bwMode="auto">
          <a:xfrm>
            <a:off x="3538538" y="1954213"/>
            <a:ext cx="3986212" cy="2987675"/>
          </a:xfrm>
          <a:prstGeom prst="rect">
            <a:avLst/>
          </a:prstGeom>
          <a:noFill/>
          <a:ln w="9525">
            <a:noFill/>
            <a:miter lim="800000"/>
            <a:headEnd/>
            <a:tailEnd/>
          </a:ln>
          <a:effectLst/>
        </p:spPr>
      </p:pic>
      <p:pic>
        <p:nvPicPr>
          <p:cNvPr id="23558" name="Picture 12"/>
          <p:cNvPicPr>
            <a:picLocks noChangeAspect="1" noChangeArrowheads="1"/>
          </p:cNvPicPr>
          <p:nvPr/>
        </p:nvPicPr>
        <p:blipFill>
          <a:blip r:embed="rId4" cstate="print"/>
          <a:srcRect/>
          <a:stretch>
            <a:fillRect/>
          </a:stretch>
        </p:blipFill>
        <p:spPr bwMode="auto">
          <a:xfrm>
            <a:off x="5219700" y="3665538"/>
            <a:ext cx="3810000" cy="2859087"/>
          </a:xfrm>
          <a:prstGeom prst="rect">
            <a:avLst/>
          </a:prstGeom>
          <a:noFill/>
          <a:ln w="9525">
            <a:noFill/>
            <a:miter lim="800000"/>
            <a:headEnd/>
            <a:tailEnd/>
          </a:ln>
          <a:effectLst/>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0839"/>
                                        </p:tgtEl>
                                        <p:attrNameLst>
                                          <p:attrName>style.visibility</p:attrName>
                                        </p:attrNameLst>
                                      </p:cBhvr>
                                      <p:to>
                                        <p:strVal val="visible"/>
                                      </p:to>
                                    </p:set>
                                    <p:animEffect transition="in" filter="wipe(left)">
                                      <p:cBhvr>
                                        <p:cTn id="7" dur="500"/>
                                        <p:tgtEl>
                                          <p:spTgt spid="1208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20836">
                                            <p:txEl>
                                              <p:pRg st="0" end="0"/>
                                            </p:txEl>
                                          </p:spTgt>
                                        </p:tgtEl>
                                        <p:attrNameLst>
                                          <p:attrName>style.visibility</p:attrName>
                                        </p:attrNameLst>
                                      </p:cBhvr>
                                      <p:to>
                                        <p:strVal val="visible"/>
                                      </p:to>
                                    </p:set>
                                    <p:anim calcmode="lin" valueType="num">
                                      <p:cBhvr additive="base">
                                        <p:cTn id="12" dur="500" fill="hold"/>
                                        <p:tgtEl>
                                          <p:spTgt spid="120836">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2083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6" grpId="0" build="p" autoUpdateAnimBg="0"/>
      <p:bldP spid="120839"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灯片编号占位符 5"/>
          <p:cNvSpPr>
            <a:spLocks noGrp="1"/>
          </p:cNvSpPr>
          <p:nvPr>
            <p:ph type="sldNum" sz="quarter" idx="12"/>
          </p:nvPr>
        </p:nvSpPr>
        <p:spPr>
          <a:noFill/>
          <a:ln>
            <a:miter lim="800000"/>
            <a:headEnd/>
            <a:tailEnd/>
          </a:ln>
        </p:spPr>
        <p:txBody>
          <a:bodyPr/>
          <a:lstStyle/>
          <a:p>
            <a:fld id="{91336758-F1CE-4D41-843A-7FFEBEC190C1}" type="slidenum">
              <a:rPr lang="en-US" altLang="zh-CN" smtClean="0"/>
              <a:pPr/>
              <a:t>22</a:t>
            </a:fld>
            <a:endParaRPr lang="en-US" altLang="zh-CN"/>
          </a:p>
        </p:txBody>
      </p:sp>
      <p:sp>
        <p:nvSpPr>
          <p:cNvPr id="24579" name="Rectangle 2"/>
          <p:cNvSpPr>
            <a:spLocks noGrp="1" noChangeArrowheads="1"/>
          </p:cNvSpPr>
          <p:nvPr>
            <p:ph type="title"/>
          </p:nvPr>
        </p:nvSpPr>
        <p:spPr/>
        <p:txBody>
          <a:bodyPr/>
          <a:lstStyle/>
          <a:p>
            <a:pPr eaLnBrk="1" hangingPunct="1"/>
            <a:endParaRPr lang="zh-CN" altLang="zh-CN"/>
          </a:p>
        </p:txBody>
      </p:sp>
      <p:sp>
        <p:nvSpPr>
          <p:cNvPr id="24580" name="Rectangle 3"/>
          <p:cNvSpPr>
            <a:spLocks noGrp="1" noChangeArrowheads="1"/>
          </p:cNvSpPr>
          <p:nvPr>
            <p:ph type="body" idx="1"/>
          </p:nvPr>
        </p:nvSpPr>
        <p:spPr/>
        <p:txBody>
          <a:bodyPr/>
          <a:lstStyle/>
          <a:p>
            <a:pPr eaLnBrk="1" hangingPunct="1"/>
            <a:endParaRPr lang="zh-CN" altLang="zh-CN"/>
          </a:p>
        </p:txBody>
      </p:sp>
      <p:pic>
        <p:nvPicPr>
          <p:cNvPr id="24581" name="Picture 4"/>
          <p:cNvPicPr>
            <a:picLocks noChangeAspect="1" noChangeArrowheads="1"/>
          </p:cNvPicPr>
          <p:nvPr/>
        </p:nvPicPr>
        <p:blipFill>
          <a:blip r:embed="rId2" cstate="print"/>
          <a:srcRect/>
          <a:stretch>
            <a:fillRect/>
          </a:stretch>
        </p:blipFill>
        <p:spPr bwMode="auto">
          <a:xfrm>
            <a:off x="163513" y="44450"/>
            <a:ext cx="8818562" cy="6770688"/>
          </a:xfrm>
          <a:prstGeom prst="rect">
            <a:avLst/>
          </a:prstGeom>
          <a:noFill/>
          <a:ln w="9525">
            <a:noFill/>
            <a:miter lim="800000"/>
            <a:headEnd/>
            <a:tailEnd/>
          </a:ln>
        </p:spPr>
      </p:pic>
      <p:sp>
        <p:nvSpPr>
          <p:cNvPr id="24582" name="Text Box 5"/>
          <p:cNvSpPr txBox="1">
            <a:spLocks noChangeArrowheads="1"/>
          </p:cNvSpPr>
          <p:nvPr/>
        </p:nvSpPr>
        <p:spPr bwMode="auto">
          <a:xfrm>
            <a:off x="900113" y="5229225"/>
            <a:ext cx="7993062" cy="1249363"/>
          </a:xfrm>
          <a:prstGeom prst="rect">
            <a:avLst/>
          </a:prstGeom>
          <a:noFill/>
          <a:ln w="9525">
            <a:noFill/>
            <a:miter lim="800000"/>
            <a:headEnd/>
            <a:tailEnd/>
          </a:ln>
          <a:effectLst/>
        </p:spPr>
        <p:txBody>
          <a:bodyPr>
            <a:spAutoFit/>
          </a:bodyPr>
          <a:lstStyle/>
          <a:p>
            <a:pPr>
              <a:spcBef>
                <a:spcPct val="50000"/>
              </a:spcBef>
            </a:pPr>
            <a:r>
              <a:rPr lang="zh-CN" altLang="en-US" sz="4000">
                <a:solidFill>
                  <a:srgbClr val="FFFF00"/>
                </a:solidFill>
                <a:latin typeface="黑体" pitchFamily="2" charset="-122"/>
                <a:ea typeface="黑体" pitchFamily="2" charset="-122"/>
              </a:rPr>
              <a:t>人民大会堂颁奖与毕业典礼合影</a:t>
            </a:r>
          </a:p>
          <a:p>
            <a:pPr algn="ctr">
              <a:spcBef>
                <a:spcPct val="50000"/>
              </a:spcBef>
            </a:pPr>
            <a:r>
              <a:rPr lang="en-US" altLang="zh-CN">
                <a:solidFill>
                  <a:srgbClr val="FFFF00"/>
                </a:solidFill>
              </a:rPr>
              <a:t>2008</a:t>
            </a:r>
            <a:r>
              <a:rPr lang="zh-CN" altLang="en-US">
                <a:solidFill>
                  <a:srgbClr val="FFFF00"/>
                </a:solidFill>
              </a:rPr>
              <a:t>年</a:t>
            </a:r>
            <a:r>
              <a:rPr lang="en-US" altLang="zh-CN">
                <a:solidFill>
                  <a:srgbClr val="FFFF00"/>
                </a:solidFill>
              </a:rPr>
              <a:t>12</a:t>
            </a:r>
            <a:r>
              <a:rPr lang="zh-CN" altLang="en-US">
                <a:solidFill>
                  <a:srgbClr val="FFFF00"/>
                </a:solidFill>
              </a:rPr>
              <a:t>月</a:t>
            </a:r>
          </a:p>
        </p:txBody>
      </p:sp>
    </p:spTree>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t>通过加拿大特许专业会计师资格考试</a:t>
            </a:r>
          </a:p>
        </p:txBody>
      </p:sp>
      <p:sp>
        <p:nvSpPr>
          <p:cNvPr id="3" name="内容占位符 2"/>
          <p:cNvSpPr>
            <a:spLocks noGrp="1"/>
          </p:cNvSpPr>
          <p:nvPr>
            <p:ph idx="1"/>
          </p:nvPr>
        </p:nvSpPr>
        <p:spPr>
          <a:xfrm>
            <a:off x="685800" y="1981200"/>
            <a:ext cx="7772400" cy="4472136"/>
          </a:xfrm>
        </p:spPr>
        <p:txBody>
          <a:bodyPr/>
          <a:lstStyle/>
          <a:p>
            <a:r>
              <a:rPr lang="zh-CN" altLang="en-US" dirty="0">
                <a:latin typeface="宋体" panose="02010600030101010101" pitchFamily="2" charset="-122"/>
                <a:ea typeface="宋体" panose="02010600030101010101" pitchFamily="2" charset="-122"/>
              </a:rPr>
              <a:t>完成后续综合认证阶段的</a:t>
            </a:r>
            <a:r>
              <a:rPr lang="en-US" altLang="zh-CN" dirty="0">
                <a:latin typeface="宋体" panose="02010600030101010101" pitchFamily="2" charset="-122"/>
                <a:ea typeface="宋体" panose="02010600030101010101" pitchFamily="2" charset="-122"/>
              </a:rPr>
              <a:t>6</a:t>
            </a:r>
            <a:r>
              <a:rPr lang="zh-CN" altLang="en-US" dirty="0">
                <a:latin typeface="宋体" panose="02010600030101010101" pitchFamily="2" charset="-122"/>
                <a:ea typeface="宋体" panose="02010600030101010101" pitchFamily="2" charset="-122"/>
              </a:rPr>
              <a:t>门考试</a:t>
            </a:r>
            <a:endParaRPr lang="en-US" altLang="zh-CN" dirty="0">
              <a:latin typeface="宋体" panose="02010600030101010101" pitchFamily="2" charset="-122"/>
              <a:ea typeface="宋体" panose="02010600030101010101" pitchFamily="2" charset="-122"/>
            </a:endParaRPr>
          </a:p>
          <a:p>
            <a:pPr>
              <a:buNone/>
            </a:pPr>
            <a:r>
              <a:rPr lang="zh-CN" altLang="en-US" dirty="0">
                <a:latin typeface="宋体" panose="02010600030101010101" pitchFamily="2" charset="-122"/>
                <a:ea typeface="宋体" panose="02010600030101010101" pitchFamily="2" charset="-122"/>
              </a:rPr>
              <a:t>    其中一门是</a:t>
            </a:r>
            <a:r>
              <a:rPr lang="en-US" altLang="zh-CN" dirty="0">
                <a:latin typeface="宋体" panose="02010600030101010101" pitchFamily="2" charset="-122"/>
                <a:ea typeface="宋体" panose="02010600030101010101" pitchFamily="2" charset="-122"/>
              </a:rPr>
              <a:t>《</a:t>
            </a:r>
            <a:r>
              <a:rPr lang="zh-CN" altLang="zh-CN" dirty="0">
                <a:latin typeface="宋体" panose="02010600030101010101" pitchFamily="2" charset="-122"/>
                <a:ea typeface="宋体" panose="02010600030101010101" pitchFamily="2" charset="-122"/>
              </a:rPr>
              <a:t>小组仿真案例</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，一门是</a:t>
            </a:r>
            <a:r>
              <a:rPr lang="en-US" altLang="zh-CN" dirty="0">
                <a:latin typeface="宋体" panose="02010600030101010101" pitchFamily="2" charset="-122"/>
                <a:ea typeface="宋体" panose="02010600030101010101" pitchFamily="2" charset="-122"/>
              </a:rPr>
              <a:t>《</a:t>
            </a:r>
            <a:r>
              <a:rPr lang="zh-CN" altLang="zh-CN" dirty="0">
                <a:latin typeface="宋体" panose="02010600030101010101" pitchFamily="2" charset="-122"/>
                <a:ea typeface="宋体" panose="02010600030101010101" pitchFamily="2" charset="-122"/>
              </a:rPr>
              <a:t>综合考试准备</a:t>
            </a:r>
            <a:r>
              <a:rPr lang="en-US" altLang="zh-CN" dirty="0">
                <a:latin typeface="宋体" panose="02010600030101010101" pitchFamily="2" charset="-122"/>
                <a:ea typeface="宋体" panose="02010600030101010101" pitchFamily="2" charset="-122"/>
              </a:rPr>
              <a:t>》</a:t>
            </a:r>
          </a:p>
          <a:p>
            <a:r>
              <a:rPr lang="zh-CN" altLang="en-US" dirty="0">
                <a:latin typeface="宋体" panose="02010600030101010101" pitchFamily="2" charset="-122"/>
                <a:ea typeface="宋体" panose="02010600030101010101" pitchFamily="2" charset="-122"/>
              </a:rPr>
              <a:t>综合考试</a:t>
            </a:r>
            <a:endParaRPr lang="en-US" altLang="zh-CN" dirty="0">
              <a:latin typeface="宋体" panose="02010600030101010101" pitchFamily="2" charset="-122"/>
              <a:ea typeface="宋体" panose="02010600030101010101" pitchFamily="2" charset="-122"/>
            </a:endParaRPr>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23</a:t>
            </a:fld>
            <a:endParaRPr lang="en-US" altLang="zh-CN"/>
          </a:p>
        </p:txBody>
      </p:sp>
    </p:spTree>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DB5AEB-100D-BA2F-A032-072F0786F9FB}"/>
              </a:ext>
            </a:extLst>
          </p:cNvPr>
          <p:cNvSpPr>
            <a:spLocks noGrp="1"/>
          </p:cNvSpPr>
          <p:nvPr>
            <p:ph type="title"/>
          </p:nvPr>
        </p:nvSpPr>
        <p:spPr>
          <a:xfrm>
            <a:off x="827584" y="836712"/>
            <a:ext cx="7772400" cy="1504528"/>
          </a:xfrm>
        </p:spPr>
        <p:txBody>
          <a:bodyPr/>
          <a:lstStyle/>
          <a:p>
            <a:br>
              <a:rPr lang="en-US" altLang="zh-CN" sz="4000" b="0" i="0" dirty="0">
                <a:effectLst/>
                <a:latin typeface="system-ui"/>
              </a:rPr>
            </a:br>
            <a:r>
              <a:rPr lang="zh-CN" altLang="en-US" sz="4000" b="0" i="0" dirty="0">
                <a:effectLst/>
                <a:latin typeface="system-ui"/>
              </a:rPr>
              <a:t>国际会计本科生团队荣获毕马威创享汇全国峰会第一名</a:t>
            </a:r>
            <a:br>
              <a:rPr lang="zh-CN" altLang="en-US" b="0" i="0" dirty="0">
                <a:effectLst/>
                <a:latin typeface="system-ui"/>
              </a:rPr>
            </a:br>
            <a:endParaRPr lang="zh-CN" altLang="en-US" dirty="0"/>
          </a:p>
        </p:txBody>
      </p:sp>
      <p:sp>
        <p:nvSpPr>
          <p:cNvPr id="3" name="内容占位符 2">
            <a:extLst>
              <a:ext uri="{FF2B5EF4-FFF2-40B4-BE49-F238E27FC236}">
                <a16:creationId xmlns:a16="http://schemas.microsoft.com/office/drawing/2014/main" id="{DEA7880F-09F8-31DD-34F1-BCEA1C92E1EF}"/>
              </a:ext>
            </a:extLst>
          </p:cNvPr>
          <p:cNvSpPr>
            <a:spLocks noGrp="1"/>
          </p:cNvSpPr>
          <p:nvPr>
            <p:ph idx="1"/>
          </p:nvPr>
        </p:nvSpPr>
        <p:spPr>
          <a:xfrm>
            <a:off x="685800" y="2420888"/>
            <a:ext cx="7772400" cy="4004320"/>
          </a:xfrm>
        </p:spPr>
        <p:txBody>
          <a:bodyPr/>
          <a:lstStyle/>
          <a:p>
            <a:r>
              <a:rPr lang="en-US" altLang="zh-CN" sz="2400" b="0" i="0" dirty="0">
                <a:effectLst/>
                <a:latin typeface="宋体" panose="02010600030101010101" pitchFamily="2" charset="-122"/>
                <a:ea typeface="宋体" panose="02010600030101010101" pitchFamily="2" charset="-122"/>
              </a:rPr>
              <a:t>5</a:t>
            </a:r>
            <a:r>
              <a:rPr lang="zh-CN" altLang="en-US" sz="2400" b="0" i="0" dirty="0">
                <a:effectLst/>
                <a:latin typeface="宋体" panose="02010600030101010101" pitchFamily="2" charset="-122"/>
                <a:ea typeface="宋体" panose="02010600030101010101" pitchFamily="2" charset="-122"/>
              </a:rPr>
              <a:t>月</a:t>
            </a:r>
            <a:r>
              <a:rPr lang="en-US" altLang="zh-CN" sz="2400" b="0" i="0" dirty="0">
                <a:effectLst/>
                <a:latin typeface="宋体" panose="02010600030101010101" pitchFamily="2" charset="-122"/>
                <a:ea typeface="宋体" panose="02010600030101010101" pitchFamily="2" charset="-122"/>
              </a:rPr>
              <a:t>28</a:t>
            </a:r>
            <a:r>
              <a:rPr lang="zh-CN" altLang="en-US" sz="2400" b="0" i="0" dirty="0">
                <a:effectLst/>
                <a:latin typeface="宋体" panose="02010600030101010101" pitchFamily="2" charset="-122"/>
                <a:ea typeface="宋体" panose="02010600030101010101" pitchFamily="2" charset="-122"/>
              </a:rPr>
              <a:t>日，</a:t>
            </a:r>
            <a:r>
              <a:rPr lang="en-US" altLang="zh-CN" sz="2400" b="0" i="0" dirty="0">
                <a:effectLst/>
                <a:latin typeface="宋体" panose="02010600030101010101" pitchFamily="2" charset="-122"/>
                <a:ea typeface="宋体" panose="02010600030101010101" pitchFamily="2" charset="-122"/>
              </a:rPr>
              <a:t>2023</a:t>
            </a:r>
            <a:r>
              <a:rPr lang="zh-CN" altLang="en-US" sz="2400" b="0" i="0" dirty="0">
                <a:effectLst/>
                <a:latin typeface="宋体" panose="02010600030101010101" pitchFamily="2" charset="-122"/>
                <a:ea typeface="宋体" panose="02010600030101010101" pitchFamily="2" charset="-122"/>
              </a:rPr>
              <a:t>毕马威创享汇全国峰会（</a:t>
            </a:r>
            <a:r>
              <a:rPr lang="en-US" altLang="zh-CN" sz="2400" b="0" i="0" dirty="0">
                <a:effectLst/>
                <a:latin typeface="宋体" panose="02010600030101010101" pitchFamily="2" charset="-122"/>
                <a:ea typeface="宋体" panose="02010600030101010101" pitchFamily="2" charset="-122"/>
              </a:rPr>
              <a:t>KPMG Innovation Sharing</a:t>
            </a:r>
            <a:r>
              <a:rPr lang="zh-CN" altLang="en-US" sz="2400" b="0" i="0" dirty="0">
                <a:effectLst/>
                <a:latin typeface="宋体" panose="02010600030101010101" pitchFamily="2" charset="-122"/>
                <a:ea typeface="宋体" panose="02010600030101010101" pitchFamily="2" charset="-122"/>
              </a:rPr>
              <a:t>）在厦门大学落幕。商学院国际会计专业本科生为主的“勇敢牛牛队”，在本次案例分析大赛中</a:t>
            </a:r>
            <a:r>
              <a:rPr lang="zh-CN" altLang="en-US" sz="2400" i="0" dirty="0">
                <a:effectLst/>
                <a:latin typeface="宋体" panose="02010600030101010101" pitchFamily="2" charset="-122"/>
                <a:ea typeface="宋体" panose="02010600030101010101" pitchFamily="2" charset="-122"/>
              </a:rPr>
              <a:t>摘得全国第一名</a:t>
            </a:r>
            <a:r>
              <a:rPr lang="zh-CN" altLang="en-US" sz="2400" b="0" i="0" dirty="0">
                <a:effectLst/>
                <a:latin typeface="宋体" panose="02010600030101010101" pitchFamily="2" charset="-122"/>
                <a:ea typeface="宋体" panose="02010600030101010101" pitchFamily="2" charset="-122"/>
              </a:rPr>
              <a:t>，荣获毕马威创享汇案例分析大赛</a:t>
            </a:r>
            <a:r>
              <a:rPr lang="zh-CN" altLang="en-US" sz="2400" i="0" dirty="0">
                <a:effectLst/>
                <a:latin typeface="宋体" panose="02010600030101010101" pitchFamily="2" charset="-122"/>
                <a:ea typeface="宋体" panose="02010600030101010101" pitchFamily="2" charset="-122"/>
              </a:rPr>
              <a:t>“优胜团队”</a:t>
            </a:r>
            <a:r>
              <a:rPr lang="zh-CN" altLang="en-US" sz="2400" b="0" i="0" dirty="0">
                <a:effectLst/>
                <a:latin typeface="宋体" panose="02010600030101010101" pitchFamily="2" charset="-122"/>
                <a:ea typeface="宋体" panose="02010600030101010101" pitchFamily="2" charset="-122"/>
              </a:rPr>
              <a:t>，并有机会参与</a:t>
            </a:r>
            <a:r>
              <a:rPr lang="en-US" altLang="zh-CN" sz="2400" b="0" i="0" dirty="0">
                <a:effectLst/>
                <a:latin typeface="宋体" panose="02010600030101010101" pitchFamily="2" charset="-122"/>
                <a:ea typeface="宋体" panose="02010600030101010101" pitchFamily="2" charset="-122"/>
              </a:rPr>
              <a:t>2024</a:t>
            </a:r>
            <a:r>
              <a:rPr lang="zh-CN" altLang="en-US" sz="2400" b="0" i="0" dirty="0">
                <a:effectLst/>
                <a:latin typeface="宋体" panose="02010600030101010101" pitchFamily="2" charset="-122"/>
                <a:ea typeface="宋体" panose="02010600030101010101" pitchFamily="2" charset="-122"/>
              </a:rPr>
              <a:t>年全球进阶培训项目。该队成员包括：商学院国际会计专业的张宇昕、李卓承、李佳凝、闫丽娜同学，统计学院的童鹏宇同学。</a:t>
            </a:r>
            <a:endParaRPr lang="en-US" altLang="zh-CN" sz="2400" b="0" i="0" dirty="0">
              <a:effectLst/>
              <a:latin typeface="宋体" panose="02010600030101010101" pitchFamily="2" charset="-122"/>
              <a:ea typeface="宋体" panose="02010600030101010101" pitchFamily="2" charset="-122"/>
            </a:endParaRPr>
          </a:p>
          <a:p>
            <a:r>
              <a:rPr lang="zh-CN" altLang="en-US" sz="2400" b="0" i="0" dirty="0">
                <a:effectLst/>
                <a:latin typeface="宋体" panose="02010600030101010101" pitchFamily="2" charset="-122"/>
                <a:ea typeface="宋体" panose="02010600030101010101" pitchFamily="2" charset="-122"/>
              </a:rPr>
              <a:t>同时，由商学院国际会计专业、会计学专业为主组成的“蓝翔南开分校”队，在本次案例分析大赛中荣获毕马威创享汇</a:t>
            </a:r>
            <a:r>
              <a:rPr lang="zh-CN" altLang="en-US" sz="2400" i="0" dirty="0">
                <a:effectLst/>
                <a:latin typeface="宋体" panose="02010600030101010101" pitchFamily="2" charset="-122"/>
                <a:ea typeface="宋体" panose="02010600030101010101" pitchFamily="2" charset="-122"/>
              </a:rPr>
              <a:t>“优秀团队”</a:t>
            </a:r>
            <a:r>
              <a:rPr lang="zh-CN" altLang="en-US" sz="2400" b="0" i="0" dirty="0">
                <a:effectLst/>
                <a:latin typeface="宋体" panose="02010600030101010101" pitchFamily="2" charset="-122"/>
                <a:ea typeface="宋体" panose="02010600030101010101" pitchFamily="2" charset="-122"/>
              </a:rPr>
              <a:t>。</a:t>
            </a:r>
            <a:endParaRPr lang="zh-CN" altLang="en-US" sz="2400" dirty="0">
              <a:latin typeface="宋体" panose="02010600030101010101" pitchFamily="2" charset="-122"/>
              <a:ea typeface="宋体" panose="02010600030101010101" pitchFamily="2" charset="-122"/>
            </a:endParaRPr>
          </a:p>
        </p:txBody>
      </p:sp>
      <p:sp>
        <p:nvSpPr>
          <p:cNvPr id="4" name="灯片编号占位符 3">
            <a:extLst>
              <a:ext uri="{FF2B5EF4-FFF2-40B4-BE49-F238E27FC236}">
                <a16:creationId xmlns:a16="http://schemas.microsoft.com/office/drawing/2014/main" id="{3C7AD199-EB16-7A7F-E2AF-F90951845D5A}"/>
              </a:ext>
            </a:extLst>
          </p:cNvPr>
          <p:cNvSpPr>
            <a:spLocks noGrp="1"/>
          </p:cNvSpPr>
          <p:nvPr>
            <p:ph type="sldNum" sz="quarter" idx="12"/>
          </p:nvPr>
        </p:nvSpPr>
        <p:spPr/>
        <p:txBody>
          <a:bodyPr/>
          <a:lstStyle/>
          <a:p>
            <a:pPr>
              <a:defRPr/>
            </a:pPr>
            <a:fld id="{AB928433-6783-4F3F-8DC0-1F858574F025}" type="slidenum">
              <a:rPr lang="en-US" altLang="zh-CN" smtClean="0"/>
              <a:pPr>
                <a:defRPr/>
              </a:pPr>
              <a:t>24</a:t>
            </a:fld>
            <a:endParaRPr lang="en-US" altLang="zh-CN" dirty="0"/>
          </a:p>
        </p:txBody>
      </p:sp>
    </p:spTree>
    <p:extLst>
      <p:ext uri="{BB962C8B-B14F-4D97-AF65-F5344CB8AC3E}">
        <p14:creationId xmlns:p14="http://schemas.microsoft.com/office/powerpoint/2010/main" val="639520216"/>
      </p:ext>
    </p:ext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CDB96A-97C1-E9EC-6419-7A45E06B999E}"/>
              </a:ext>
            </a:extLst>
          </p:cNvPr>
          <p:cNvSpPr>
            <a:spLocks noGrp="1"/>
          </p:cNvSpPr>
          <p:nvPr>
            <p:ph type="title"/>
          </p:nvPr>
        </p:nvSpPr>
        <p:spPr/>
        <p:txBody>
          <a:bodyPr/>
          <a:lstStyle/>
          <a:p>
            <a:endParaRPr lang="zh-CN" altLang="en-US"/>
          </a:p>
        </p:txBody>
      </p:sp>
      <p:sp>
        <p:nvSpPr>
          <p:cNvPr id="4" name="灯片编号占位符 3">
            <a:extLst>
              <a:ext uri="{FF2B5EF4-FFF2-40B4-BE49-F238E27FC236}">
                <a16:creationId xmlns:a16="http://schemas.microsoft.com/office/drawing/2014/main" id="{55FB2ECB-2764-6304-69D4-05CB12028B0E}"/>
              </a:ext>
            </a:extLst>
          </p:cNvPr>
          <p:cNvSpPr>
            <a:spLocks noGrp="1"/>
          </p:cNvSpPr>
          <p:nvPr>
            <p:ph type="sldNum" sz="quarter" idx="12"/>
          </p:nvPr>
        </p:nvSpPr>
        <p:spPr/>
        <p:txBody>
          <a:bodyPr/>
          <a:lstStyle/>
          <a:p>
            <a:pPr>
              <a:defRPr/>
            </a:pPr>
            <a:fld id="{AB928433-6783-4F3F-8DC0-1F858574F025}" type="slidenum">
              <a:rPr lang="en-US" altLang="zh-CN" smtClean="0"/>
              <a:pPr>
                <a:defRPr/>
              </a:pPr>
              <a:t>25</a:t>
            </a:fld>
            <a:endParaRPr lang="en-US" altLang="zh-CN"/>
          </a:p>
        </p:txBody>
      </p:sp>
      <p:pic>
        <p:nvPicPr>
          <p:cNvPr id="1026" name="Picture 2">
            <a:extLst>
              <a:ext uri="{FF2B5EF4-FFF2-40B4-BE49-F238E27FC236}">
                <a16:creationId xmlns:a16="http://schemas.microsoft.com/office/drawing/2014/main" id="{F05D3F17-B8B0-BEB6-B2D2-C0DA058D253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1450" y="762000"/>
            <a:ext cx="8629650" cy="5753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7460932"/>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2ABB1E-EEEF-5B51-B1DF-CF5FD9B988C6}"/>
              </a:ext>
            </a:extLst>
          </p:cNvPr>
          <p:cNvSpPr>
            <a:spLocks noGrp="1"/>
          </p:cNvSpPr>
          <p:nvPr>
            <p:ph type="title"/>
          </p:nvPr>
        </p:nvSpPr>
        <p:spPr/>
        <p:txBody>
          <a:bodyPr/>
          <a:lstStyle/>
          <a:p>
            <a:endParaRPr lang="zh-CN" altLang="en-US"/>
          </a:p>
        </p:txBody>
      </p:sp>
      <p:sp>
        <p:nvSpPr>
          <p:cNvPr id="4" name="灯片编号占位符 3">
            <a:extLst>
              <a:ext uri="{FF2B5EF4-FFF2-40B4-BE49-F238E27FC236}">
                <a16:creationId xmlns:a16="http://schemas.microsoft.com/office/drawing/2014/main" id="{BA22D1AC-659A-D053-8C2B-B25DB8973479}"/>
              </a:ext>
            </a:extLst>
          </p:cNvPr>
          <p:cNvSpPr>
            <a:spLocks noGrp="1"/>
          </p:cNvSpPr>
          <p:nvPr>
            <p:ph type="sldNum" sz="quarter" idx="12"/>
          </p:nvPr>
        </p:nvSpPr>
        <p:spPr/>
        <p:txBody>
          <a:bodyPr/>
          <a:lstStyle/>
          <a:p>
            <a:pPr>
              <a:defRPr/>
            </a:pPr>
            <a:fld id="{AB928433-6783-4F3F-8DC0-1F858574F025}" type="slidenum">
              <a:rPr lang="en-US" altLang="zh-CN" smtClean="0"/>
              <a:pPr>
                <a:defRPr/>
              </a:pPr>
              <a:t>26</a:t>
            </a:fld>
            <a:endParaRPr lang="en-US" altLang="zh-CN"/>
          </a:p>
        </p:txBody>
      </p:sp>
      <p:pic>
        <p:nvPicPr>
          <p:cNvPr id="2050" name="Picture 2">
            <a:extLst>
              <a:ext uri="{FF2B5EF4-FFF2-40B4-BE49-F238E27FC236}">
                <a16:creationId xmlns:a16="http://schemas.microsoft.com/office/drawing/2014/main" id="{B0C02101-BD92-E491-C28D-7A2129A0207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762000"/>
            <a:ext cx="7772400" cy="533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837903"/>
      </p:ext>
    </p:ext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CDDFBAB-70DE-4073-B3E3-11F54D7CADE6}"/>
              </a:ext>
            </a:extLst>
          </p:cNvPr>
          <p:cNvSpPr>
            <a:spLocks noGrp="1"/>
          </p:cNvSpPr>
          <p:nvPr>
            <p:ph type="title"/>
          </p:nvPr>
        </p:nvSpPr>
        <p:spPr>
          <a:xfrm>
            <a:off x="685800" y="908720"/>
            <a:ext cx="7772400" cy="1072480"/>
          </a:xfrm>
        </p:spPr>
        <p:txBody>
          <a:bodyPr/>
          <a:lstStyle/>
          <a:p>
            <a:br>
              <a:rPr lang="en-US" altLang="zh-CN" sz="2800" dirty="0"/>
            </a:br>
            <a:br>
              <a:rPr lang="en-US" altLang="zh-CN" sz="2800" dirty="0"/>
            </a:br>
            <a:r>
              <a:rPr lang="zh-CN" altLang="en-US" sz="2800" dirty="0"/>
              <a:t>国际会计专业学生获</a:t>
            </a:r>
            <a:r>
              <a:rPr lang="en-US" altLang="zh-CN" sz="2800" dirty="0"/>
              <a:t>IMA</a:t>
            </a:r>
            <a:r>
              <a:rPr lang="zh-CN" altLang="en-US" sz="2800" dirty="0"/>
              <a:t>案例大赛全国总冠军</a:t>
            </a:r>
            <a:br>
              <a:rPr lang="en-US" altLang="zh-CN" dirty="0"/>
            </a:br>
            <a:endParaRPr lang="zh-CN" altLang="en-US" dirty="0"/>
          </a:p>
        </p:txBody>
      </p:sp>
      <p:sp>
        <p:nvSpPr>
          <p:cNvPr id="3" name="内容占位符 2">
            <a:extLst>
              <a:ext uri="{FF2B5EF4-FFF2-40B4-BE49-F238E27FC236}">
                <a16:creationId xmlns:a16="http://schemas.microsoft.com/office/drawing/2014/main" id="{90FD4649-E51D-4347-BF50-C634A934B3EB}"/>
              </a:ext>
            </a:extLst>
          </p:cNvPr>
          <p:cNvSpPr>
            <a:spLocks noGrp="1"/>
          </p:cNvSpPr>
          <p:nvPr>
            <p:ph idx="1"/>
          </p:nvPr>
        </p:nvSpPr>
        <p:spPr>
          <a:xfrm>
            <a:off x="685800" y="1981200"/>
            <a:ext cx="7772400" cy="4267200"/>
          </a:xfrm>
        </p:spPr>
        <p:txBody>
          <a:bodyPr/>
          <a:lstStyle/>
          <a:p>
            <a:pPr indent="356616" algn="just">
              <a:lnSpc>
                <a:spcPct val="100000"/>
              </a:lnSpc>
              <a:spcAft>
                <a:spcPts val="0"/>
              </a:spcAft>
            </a:pPr>
            <a:r>
              <a:rPr lang="en-US" altLang="zh-CN" sz="2400" b="0" dirty="0">
                <a:effectLst/>
                <a:latin typeface="宋体" panose="02010600030101010101" pitchFamily="2" charset="-122"/>
                <a:ea typeface="宋体" panose="02010600030101010101" pitchFamily="2" charset="-122"/>
              </a:rPr>
              <a:t>2020</a:t>
            </a:r>
            <a:r>
              <a:rPr lang="zh-CN" altLang="en-US" sz="2400" b="0" dirty="0">
                <a:effectLst/>
                <a:latin typeface="宋体" panose="02010600030101010101" pitchFamily="2" charset="-122"/>
                <a:ea typeface="宋体" panose="02010600030101010101" pitchFamily="2" charset="-122"/>
              </a:rPr>
              <a:t>年</a:t>
            </a:r>
            <a:r>
              <a:rPr lang="en-US" altLang="zh-CN" sz="2400" b="0" dirty="0">
                <a:effectLst/>
                <a:latin typeface="宋体" panose="02010600030101010101" pitchFamily="2" charset="-122"/>
                <a:ea typeface="宋体" panose="02010600030101010101" pitchFamily="2" charset="-122"/>
              </a:rPr>
              <a:t>5</a:t>
            </a:r>
            <a:r>
              <a:rPr lang="zh-CN" altLang="en-US" sz="2400" b="0" dirty="0">
                <a:effectLst/>
                <a:latin typeface="宋体" panose="02010600030101010101" pitchFamily="2" charset="-122"/>
                <a:ea typeface="宋体" panose="02010600030101010101" pitchFamily="2" charset="-122"/>
              </a:rPr>
              <a:t>月</a:t>
            </a:r>
            <a:r>
              <a:rPr lang="en-US" altLang="zh-CN" sz="2400" b="0" dirty="0">
                <a:effectLst/>
                <a:latin typeface="宋体" panose="02010600030101010101" pitchFamily="2" charset="-122"/>
                <a:ea typeface="宋体" panose="02010600030101010101" pitchFamily="2" charset="-122"/>
              </a:rPr>
              <a:t>23</a:t>
            </a:r>
            <a:r>
              <a:rPr lang="zh-CN" altLang="en-US" sz="2400" b="0" dirty="0">
                <a:effectLst/>
                <a:latin typeface="宋体" panose="02010600030101010101" pitchFamily="2" charset="-122"/>
                <a:ea typeface="宋体" panose="02010600030101010101" pitchFamily="2" charset="-122"/>
              </a:rPr>
              <a:t>日，</a:t>
            </a:r>
            <a:r>
              <a:rPr lang="en-US" altLang="zh-CN" sz="2400" b="0" dirty="0">
                <a:effectLst/>
                <a:latin typeface="宋体" panose="02010600030101010101" pitchFamily="2" charset="-122"/>
                <a:ea typeface="宋体" panose="02010600030101010101" pitchFamily="2" charset="-122"/>
              </a:rPr>
              <a:t>2020</a:t>
            </a:r>
            <a:r>
              <a:rPr lang="zh-CN" altLang="en-US" sz="2400" b="0" dirty="0">
                <a:effectLst/>
                <a:latin typeface="宋体" panose="02010600030101010101" pitchFamily="2" charset="-122"/>
                <a:ea typeface="宋体" panose="02010600030101010101" pitchFamily="2" charset="-122"/>
              </a:rPr>
              <a:t>年</a:t>
            </a:r>
            <a:r>
              <a:rPr lang="en-US" altLang="zh-CN" sz="2400" b="0" dirty="0">
                <a:effectLst/>
                <a:latin typeface="宋体" panose="02010600030101010101" pitchFamily="2" charset="-122"/>
                <a:ea typeface="宋体" panose="02010600030101010101" pitchFamily="2" charset="-122"/>
              </a:rPr>
              <a:t>IMA-</a:t>
            </a:r>
            <a:r>
              <a:rPr lang="zh-CN" altLang="en-US" sz="2400" b="0" dirty="0">
                <a:effectLst/>
                <a:latin typeface="宋体" panose="02010600030101010101" pitchFamily="2" charset="-122"/>
                <a:ea typeface="宋体" panose="02010600030101010101" pitchFamily="2" charset="-122"/>
              </a:rPr>
              <a:t>复旦大学（第十届）全国校园管理会计案例大赛在复旦大学管理学院举行</a:t>
            </a:r>
            <a:endParaRPr lang="en-US" altLang="zh-CN" sz="2400" b="0" dirty="0">
              <a:effectLst/>
              <a:latin typeface="宋体" panose="02010600030101010101" pitchFamily="2" charset="-122"/>
              <a:ea typeface="宋体" panose="02010600030101010101" pitchFamily="2" charset="-122"/>
            </a:endParaRPr>
          </a:p>
          <a:p>
            <a:pPr indent="356616" algn="just">
              <a:lnSpc>
                <a:spcPct val="100000"/>
              </a:lnSpc>
              <a:spcAft>
                <a:spcPts val="0"/>
              </a:spcAft>
            </a:pPr>
            <a:r>
              <a:rPr lang="zh-CN" altLang="en-US" sz="2400" b="0" dirty="0">
                <a:effectLst/>
                <a:latin typeface="宋体" panose="02010600030101010101" pitchFamily="2" charset="-122"/>
                <a:ea typeface="宋体" panose="02010600030101010101" pitchFamily="2" charset="-122"/>
              </a:rPr>
              <a:t>南开大学商学院代表队表现优异，在来自全国</a:t>
            </a:r>
            <a:r>
              <a:rPr lang="en-US" altLang="zh-CN" sz="2400" b="0" dirty="0">
                <a:effectLst/>
                <a:latin typeface="宋体" panose="02010600030101010101" pitchFamily="2" charset="-122"/>
                <a:ea typeface="宋体" panose="02010600030101010101" pitchFamily="2" charset="-122"/>
              </a:rPr>
              <a:t>100</a:t>
            </a:r>
            <a:r>
              <a:rPr lang="zh-CN" altLang="en-US" sz="2400" b="0" dirty="0">
                <a:effectLst/>
                <a:latin typeface="宋体" panose="02010600030101010101" pitchFamily="2" charset="-122"/>
                <a:ea typeface="宋体" panose="02010600030101010101" pitchFamily="2" charset="-122"/>
              </a:rPr>
              <a:t>多所院校的</a:t>
            </a:r>
            <a:r>
              <a:rPr lang="en-US" altLang="zh-CN" sz="2400" b="0" dirty="0">
                <a:effectLst/>
                <a:latin typeface="宋体" panose="02010600030101010101" pitchFamily="2" charset="-122"/>
                <a:ea typeface="宋体" panose="02010600030101010101" pitchFamily="2" charset="-122"/>
              </a:rPr>
              <a:t>779</a:t>
            </a:r>
            <a:r>
              <a:rPr lang="zh-CN" altLang="en-US" sz="2400" b="0" dirty="0">
                <a:effectLst/>
                <a:latin typeface="宋体" panose="02010600030101010101" pitchFamily="2" charset="-122"/>
                <a:ea typeface="宋体" panose="02010600030101010101" pitchFamily="2" charset="-122"/>
              </a:rPr>
              <a:t>支参赛队伍中脱颖而出，荣获大赛全国总冠军。</a:t>
            </a:r>
          </a:p>
          <a:p>
            <a:pPr indent="356616" algn="just">
              <a:lnSpc>
                <a:spcPct val="100000"/>
              </a:lnSpc>
              <a:spcAft>
                <a:spcPts val="0"/>
              </a:spcAft>
            </a:pPr>
            <a:r>
              <a:rPr lang="zh-CN" altLang="en-US" sz="2400" b="0" dirty="0">
                <a:effectLst/>
                <a:latin typeface="宋体" panose="02010600030101010101" pitchFamily="2" charset="-122"/>
                <a:ea typeface="宋体" panose="02010600030101010101" pitchFamily="2" charset="-122"/>
              </a:rPr>
              <a:t>南开大学代表队由</a:t>
            </a:r>
            <a:r>
              <a:rPr lang="en-US" altLang="zh-CN" sz="2400" b="0" dirty="0">
                <a:effectLst/>
                <a:latin typeface="宋体" panose="02010600030101010101" pitchFamily="2" charset="-122"/>
                <a:ea typeface="宋体" panose="02010600030101010101" pitchFamily="2" charset="-122"/>
              </a:rPr>
              <a:t>2018</a:t>
            </a:r>
            <a:r>
              <a:rPr lang="zh-CN" altLang="en-US" sz="2400" b="0" dirty="0">
                <a:effectLst/>
                <a:latin typeface="宋体" panose="02010600030101010101" pitchFamily="2" charset="-122"/>
                <a:ea typeface="宋体" panose="02010600030101010101" pitchFamily="2" charset="-122"/>
              </a:rPr>
              <a:t>级国际会计专业本科生刘颖，胡书玉，徐诺，杜一泓和</a:t>
            </a:r>
            <a:r>
              <a:rPr lang="en-US" altLang="zh-CN" sz="2400" b="0" dirty="0">
                <a:effectLst/>
                <a:latin typeface="宋体" panose="02010600030101010101" pitchFamily="2" charset="-122"/>
                <a:ea typeface="宋体" panose="02010600030101010101" pitchFamily="2" charset="-122"/>
              </a:rPr>
              <a:t>2018</a:t>
            </a:r>
            <a:r>
              <a:rPr lang="zh-CN" altLang="en-US" sz="2400" b="0" dirty="0">
                <a:effectLst/>
                <a:latin typeface="宋体" panose="02010600030101010101" pitchFamily="2" charset="-122"/>
                <a:ea typeface="宋体" panose="02010600030101010101" pitchFamily="2" charset="-122"/>
              </a:rPr>
              <a:t>级工商管理专业本科生刘笑瑄组成。</a:t>
            </a:r>
          </a:p>
          <a:p>
            <a:endParaRPr lang="zh-CN" altLang="en-US" dirty="0"/>
          </a:p>
        </p:txBody>
      </p:sp>
      <p:sp>
        <p:nvSpPr>
          <p:cNvPr id="4" name="灯片编号占位符 3">
            <a:extLst>
              <a:ext uri="{FF2B5EF4-FFF2-40B4-BE49-F238E27FC236}">
                <a16:creationId xmlns:a16="http://schemas.microsoft.com/office/drawing/2014/main" id="{57F3BE40-553F-43CF-940F-3F0384AA5E4F}"/>
              </a:ext>
            </a:extLst>
          </p:cNvPr>
          <p:cNvSpPr>
            <a:spLocks noGrp="1"/>
          </p:cNvSpPr>
          <p:nvPr>
            <p:ph type="sldNum" sz="quarter" idx="12"/>
          </p:nvPr>
        </p:nvSpPr>
        <p:spPr/>
        <p:txBody>
          <a:bodyPr/>
          <a:lstStyle/>
          <a:p>
            <a:pPr>
              <a:defRPr/>
            </a:pPr>
            <a:fld id="{AB928433-6783-4F3F-8DC0-1F858574F025}" type="slidenum">
              <a:rPr lang="en-US" altLang="zh-CN" smtClean="0"/>
              <a:pPr>
                <a:defRPr/>
              </a:pPr>
              <a:t>27</a:t>
            </a:fld>
            <a:endParaRPr lang="en-US" altLang="zh-CN"/>
          </a:p>
        </p:txBody>
      </p:sp>
    </p:spTree>
    <p:extLst>
      <p:ext uri="{BB962C8B-B14F-4D97-AF65-F5344CB8AC3E}">
        <p14:creationId xmlns:p14="http://schemas.microsoft.com/office/powerpoint/2010/main" val="958232770"/>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78259F1-7D58-46F1-9D80-008CEE7F23F2}"/>
              </a:ext>
            </a:extLst>
          </p:cNvPr>
          <p:cNvSpPr>
            <a:spLocks noGrp="1"/>
          </p:cNvSpPr>
          <p:nvPr>
            <p:ph type="title"/>
          </p:nvPr>
        </p:nvSpPr>
        <p:spPr/>
        <p:txBody>
          <a:bodyPr/>
          <a:lstStyle/>
          <a:p>
            <a:endParaRPr lang="zh-CN" altLang="en-US"/>
          </a:p>
        </p:txBody>
      </p:sp>
      <p:pic>
        <p:nvPicPr>
          <p:cNvPr id="6" name="内容占位符 5">
            <a:extLst>
              <a:ext uri="{FF2B5EF4-FFF2-40B4-BE49-F238E27FC236}">
                <a16:creationId xmlns:a16="http://schemas.microsoft.com/office/drawing/2014/main" id="{CF771DE7-B6AA-4625-9ADD-91DCE163E6E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7584" y="762000"/>
            <a:ext cx="7920880" cy="5486400"/>
          </a:xfrm>
        </p:spPr>
      </p:pic>
      <p:sp>
        <p:nvSpPr>
          <p:cNvPr id="4" name="灯片编号占位符 3">
            <a:extLst>
              <a:ext uri="{FF2B5EF4-FFF2-40B4-BE49-F238E27FC236}">
                <a16:creationId xmlns:a16="http://schemas.microsoft.com/office/drawing/2014/main" id="{DC84EDDF-E908-44F4-A967-AE6A623D2AC2}"/>
              </a:ext>
            </a:extLst>
          </p:cNvPr>
          <p:cNvSpPr>
            <a:spLocks noGrp="1"/>
          </p:cNvSpPr>
          <p:nvPr>
            <p:ph type="sldNum" sz="quarter" idx="12"/>
          </p:nvPr>
        </p:nvSpPr>
        <p:spPr/>
        <p:txBody>
          <a:bodyPr/>
          <a:lstStyle/>
          <a:p>
            <a:pPr>
              <a:defRPr/>
            </a:pPr>
            <a:fld id="{AB928433-6783-4F3F-8DC0-1F858574F025}" type="slidenum">
              <a:rPr lang="en-US" altLang="zh-CN" smtClean="0"/>
              <a:pPr>
                <a:defRPr/>
              </a:pPr>
              <a:t>28</a:t>
            </a:fld>
            <a:endParaRPr lang="en-US" altLang="zh-CN"/>
          </a:p>
        </p:txBody>
      </p:sp>
    </p:spTree>
    <p:extLst>
      <p:ext uri="{BB962C8B-B14F-4D97-AF65-F5344CB8AC3E}">
        <p14:creationId xmlns:p14="http://schemas.microsoft.com/office/powerpoint/2010/main" val="2617362744"/>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0F82994-55E7-747F-DDB6-58F6091DF9F4}"/>
              </a:ext>
            </a:extLst>
          </p:cNvPr>
          <p:cNvSpPr>
            <a:spLocks noGrp="1"/>
          </p:cNvSpPr>
          <p:nvPr>
            <p:ph type="title"/>
          </p:nvPr>
        </p:nvSpPr>
        <p:spPr/>
        <p:txBody>
          <a:bodyPr/>
          <a:lstStyle/>
          <a:p>
            <a:r>
              <a:rPr lang="en-US" altLang="zh-CN" sz="3200" b="1" i="0" dirty="0">
                <a:solidFill>
                  <a:srgbClr val="222222"/>
                </a:solidFill>
                <a:effectLst/>
                <a:latin typeface="system-ui"/>
              </a:rPr>
              <a:t>2017</a:t>
            </a:r>
            <a:r>
              <a:rPr lang="zh-CN" altLang="en-US" sz="3200" b="1" i="0" dirty="0">
                <a:solidFill>
                  <a:srgbClr val="222222"/>
                </a:solidFill>
                <a:effectLst/>
                <a:latin typeface="system-ui"/>
              </a:rPr>
              <a:t>级国会班荣获本科生班集体最高荣誉</a:t>
            </a:r>
            <a:r>
              <a:rPr lang="en-US" altLang="zh-CN" sz="3200" b="1" i="0" dirty="0">
                <a:solidFill>
                  <a:srgbClr val="222222"/>
                </a:solidFill>
                <a:effectLst/>
                <a:latin typeface="system-ui"/>
              </a:rPr>
              <a:t>——“</a:t>
            </a:r>
            <a:r>
              <a:rPr lang="zh-CN" altLang="en-US" sz="3200" b="1" i="0" dirty="0">
                <a:solidFill>
                  <a:srgbClr val="222222"/>
                </a:solidFill>
                <a:effectLst/>
                <a:latin typeface="system-ui"/>
              </a:rPr>
              <a:t>周恩来班”</a:t>
            </a:r>
            <a:endParaRPr lang="zh-CN" altLang="en-US" sz="3200" dirty="0"/>
          </a:p>
        </p:txBody>
      </p:sp>
      <p:pic>
        <p:nvPicPr>
          <p:cNvPr id="6" name="内容占位符 5">
            <a:extLst>
              <a:ext uri="{FF2B5EF4-FFF2-40B4-BE49-F238E27FC236}">
                <a16:creationId xmlns:a16="http://schemas.microsoft.com/office/drawing/2014/main" id="{6C061E21-A204-7FDE-1360-5AB47C4ED09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1600" y="1844452"/>
            <a:ext cx="7416824" cy="4464496"/>
          </a:xfrm>
        </p:spPr>
      </p:pic>
      <p:sp>
        <p:nvSpPr>
          <p:cNvPr id="4" name="灯片编号占位符 3">
            <a:extLst>
              <a:ext uri="{FF2B5EF4-FFF2-40B4-BE49-F238E27FC236}">
                <a16:creationId xmlns:a16="http://schemas.microsoft.com/office/drawing/2014/main" id="{321B15C5-D10C-8253-79ED-04CBAC1B7102}"/>
              </a:ext>
            </a:extLst>
          </p:cNvPr>
          <p:cNvSpPr>
            <a:spLocks noGrp="1"/>
          </p:cNvSpPr>
          <p:nvPr>
            <p:ph type="sldNum" sz="quarter" idx="12"/>
          </p:nvPr>
        </p:nvSpPr>
        <p:spPr/>
        <p:txBody>
          <a:bodyPr/>
          <a:lstStyle/>
          <a:p>
            <a:pPr>
              <a:defRPr/>
            </a:pPr>
            <a:fld id="{AB928433-6783-4F3F-8DC0-1F858574F025}" type="slidenum">
              <a:rPr lang="en-US" altLang="zh-CN" smtClean="0"/>
              <a:pPr>
                <a:defRPr/>
              </a:pPr>
              <a:t>29</a:t>
            </a:fld>
            <a:endParaRPr lang="en-US" altLang="zh-CN"/>
          </a:p>
        </p:txBody>
      </p:sp>
    </p:spTree>
    <p:extLst>
      <p:ext uri="{BB962C8B-B14F-4D97-AF65-F5344CB8AC3E}">
        <p14:creationId xmlns:p14="http://schemas.microsoft.com/office/powerpoint/2010/main" val="696342605"/>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E212AD2-80C7-4550-B980-945F6AC17C8D}"/>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39F55FEB-5F4E-4CDF-B754-07D9F1C98470}"/>
              </a:ext>
            </a:extLst>
          </p:cNvPr>
          <p:cNvSpPr>
            <a:spLocks noGrp="1"/>
          </p:cNvSpPr>
          <p:nvPr>
            <p:ph idx="1"/>
          </p:nvPr>
        </p:nvSpPr>
        <p:spPr>
          <a:xfrm>
            <a:off x="685800" y="1981200"/>
            <a:ext cx="7772400" cy="4544144"/>
          </a:xfrm>
        </p:spPr>
        <p:txBody>
          <a:bodyPr/>
          <a:lstStyle/>
          <a:p>
            <a:r>
              <a:rPr lang="zh-CN" altLang="en-US" dirty="0"/>
              <a:t>培养目标：</a:t>
            </a:r>
            <a:endParaRPr lang="en-US" altLang="zh-CN" dirty="0"/>
          </a:p>
          <a:p>
            <a:pPr>
              <a:lnSpc>
                <a:spcPct val="100000"/>
              </a:lnSpc>
            </a:pPr>
            <a:r>
              <a:rPr lang="zh-CN" altLang="zh-CN" sz="2400" b="0" kern="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致力于培养具备爱国爱群之公德，服务社会之能力、胸怀宽广、底蕴深厚、勤勉务实，掌握会计、经济和管理知识，能够在企业、事业单位及政府部门从事会计及相关工作，具有</a:t>
            </a:r>
            <a:r>
              <a:rPr lang="zh-CN" altLang="zh-CN" sz="2400" kern="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国际化视野</a:t>
            </a:r>
            <a:r>
              <a:rPr lang="zh-CN" altLang="zh-CN" sz="2400" b="0" kern="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、追求卓越的</a:t>
            </a:r>
            <a:r>
              <a:rPr lang="zh-CN" altLang="zh-CN" sz="2400" kern="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高素质复合型</a:t>
            </a:r>
            <a:r>
              <a:rPr lang="zh-CN" altLang="zh-CN" sz="2400" b="0" kern="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kern="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创新型</a:t>
            </a:r>
            <a:r>
              <a:rPr lang="zh-CN" altLang="zh-CN" sz="2400" b="0" kern="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专门人才。</a:t>
            </a:r>
            <a:endParaRPr lang="en-US" altLang="zh-CN" sz="2400" b="0" kern="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lnSpc>
                <a:spcPct val="100000"/>
              </a:lnSpc>
            </a:pPr>
            <a:r>
              <a:rPr lang="zh-CN" altLang="en-US" sz="2400" b="0" kern="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具体包括：</a:t>
            </a:r>
            <a:r>
              <a:rPr lang="zh-CN" altLang="zh-CN" sz="2400" b="0" kern="0" dirty="0">
                <a:effectLst/>
                <a:ea typeface="宋体" panose="02010600030101010101" pitchFamily="2" charset="-122"/>
                <a:cs typeface="AdobeSongStd-Light"/>
              </a:rPr>
              <a:t>跨国公司和外商独资企业财务负责人、上市公司财务总监</a:t>
            </a:r>
            <a:r>
              <a:rPr lang="zh-CN" altLang="en-US" sz="2400" b="0" kern="0" dirty="0">
                <a:effectLst/>
                <a:ea typeface="宋体" panose="02010600030101010101" pitchFamily="2" charset="-122"/>
                <a:cs typeface="AdobeSongStd-Light"/>
              </a:rPr>
              <a:t>（</a:t>
            </a:r>
            <a:r>
              <a:rPr lang="en-US" altLang="zh-CN" sz="2400" b="0" kern="0" dirty="0">
                <a:effectLst/>
                <a:ea typeface="宋体" panose="02010600030101010101" pitchFamily="2" charset="-122"/>
                <a:cs typeface="AdobeSongStd-Light"/>
              </a:rPr>
              <a:t>CFO</a:t>
            </a:r>
            <a:r>
              <a:rPr lang="zh-CN" altLang="en-US" sz="2400" b="0" kern="0" dirty="0">
                <a:effectLst/>
                <a:ea typeface="宋体" panose="02010600030101010101" pitchFamily="2" charset="-122"/>
                <a:cs typeface="AdobeSongStd-Light"/>
              </a:rPr>
              <a:t>）</a:t>
            </a:r>
            <a:r>
              <a:rPr lang="zh-CN" altLang="zh-CN" sz="2400" b="0" kern="0" dirty="0">
                <a:effectLst/>
                <a:ea typeface="宋体" panose="02010600030101010101" pitchFamily="2" charset="-122"/>
                <a:cs typeface="AdobeSongStd-Light"/>
              </a:rPr>
              <a:t>、会计师事务所的合伙人、银行等企事业单位的财务负责人等</a:t>
            </a:r>
            <a:r>
              <a:rPr lang="zh-CN" altLang="zh-CN" sz="2400" kern="0" dirty="0">
                <a:effectLst/>
                <a:ea typeface="宋体" panose="02010600030101010101" pitchFamily="2" charset="-122"/>
                <a:cs typeface="AdobeSongStd-Light"/>
              </a:rPr>
              <a:t>。</a:t>
            </a:r>
            <a:endParaRPr lang="zh-CN" altLang="zh-CN" sz="2400" b="0" kern="100" dirty="0">
              <a:effectLst/>
              <a:latin typeface="宋体" panose="02010600030101010101" pitchFamily="2" charset="-122"/>
              <a:ea typeface="宋体" panose="02010600030101010101" pitchFamily="2" charset="-122"/>
              <a:cs typeface="Times New Roman" panose="02020603050405020304" pitchFamily="18" charset="0"/>
            </a:endParaRPr>
          </a:p>
          <a:p>
            <a:endParaRPr lang="zh-CN" altLang="en-US" dirty="0"/>
          </a:p>
        </p:txBody>
      </p:sp>
      <p:sp>
        <p:nvSpPr>
          <p:cNvPr id="4" name="灯片编号占位符 3">
            <a:extLst>
              <a:ext uri="{FF2B5EF4-FFF2-40B4-BE49-F238E27FC236}">
                <a16:creationId xmlns:a16="http://schemas.microsoft.com/office/drawing/2014/main" id="{3AEABA30-A074-41FF-A1B0-2DE40B893C6D}"/>
              </a:ext>
            </a:extLst>
          </p:cNvPr>
          <p:cNvSpPr>
            <a:spLocks noGrp="1"/>
          </p:cNvSpPr>
          <p:nvPr>
            <p:ph type="sldNum" sz="quarter" idx="12"/>
          </p:nvPr>
        </p:nvSpPr>
        <p:spPr/>
        <p:txBody>
          <a:bodyPr/>
          <a:lstStyle/>
          <a:p>
            <a:pPr>
              <a:defRPr/>
            </a:pPr>
            <a:fld id="{AB928433-6783-4F3F-8DC0-1F858574F025}" type="slidenum">
              <a:rPr lang="en-US" altLang="zh-CN" smtClean="0"/>
              <a:pPr>
                <a:defRPr/>
              </a:pPr>
              <a:t>3</a:t>
            </a:fld>
            <a:endParaRPr lang="en-US" altLang="zh-CN"/>
          </a:p>
        </p:txBody>
      </p:sp>
    </p:spTree>
    <p:extLst>
      <p:ext uri="{BB962C8B-B14F-4D97-AF65-F5344CB8AC3E}">
        <p14:creationId xmlns:p14="http://schemas.microsoft.com/office/powerpoint/2010/main" val="1175926472"/>
      </p:ext>
    </p:extLst>
  </p:cSld>
  <p:clrMapOvr>
    <a:masterClrMapping/>
  </p:clrMapOvr>
  <p:transition>
    <p:rand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B57E5B5-19BE-7CC8-AF95-5876B4A0598C}"/>
              </a:ext>
            </a:extLst>
          </p:cNvPr>
          <p:cNvSpPr>
            <a:spLocks noGrp="1"/>
          </p:cNvSpPr>
          <p:nvPr>
            <p:ph type="title"/>
          </p:nvPr>
        </p:nvSpPr>
        <p:spPr/>
        <p:txBody>
          <a:bodyPr/>
          <a:lstStyle/>
          <a:p>
            <a:r>
              <a:rPr lang="zh-CN" altLang="en-US" dirty="0"/>
              <a:t>师资队伍</a:t>
            </a:r>
          </a:p>
        </p:txBody>
      </p:sp>
      <p:sp>
        <p:nvSpPr>
          <p:cNvPr id="3" name="内容占位符 2">
            <a:extLst>
              <a:ext uri="{FF2B5EF4-FFF2-40B4-BE49-F238E27FC236}">
                <a16:creationId xmlns:a16="http://schemas.microsoft.com/office/drawing/2014/main" id="{99D4998D-3A73-A47C-0331-A9985B145375}"/>
              </a:ext>
            </a:extLst>
          </p:cNvPr>
          <p:cNvSpPr>
            <a:spLocks noGrp="1"/>
          </p:cNvSpPr>
          <p:nvPr>
            <p:ph idx="1"/>
          </p:nvPr>
        </p:nvSpPr>
        <p:spPr>
          <a:xfrm>
            <a:off x="685800" y="1772816"/>
            <a:ext cx="7772400" cy="4475584"/>
          </a:xfrm>
        </p:spPr>
        <p:txBody>
          <a:bodyPr/>
          <a:lstStyle/>
          <a:p>
            <a:pPr eaLnBrk="1" hangingPunct="1"/>
            <a:r>
              <a:rPr lang="zh-CN" altLang="en-US" dirty="0"/>
              <a:t>会计学系的专职教师</a:t>
            </a:r>
            <a:r>
              <a:rPr lang="en-US" altLang="zh-CN" dirty="0"/>
              <a:t>17</a:t>
            </a:r>
            <a:r>
              <a:rPr lang="zh-CN" altLang="en-US" dirty="0"/>
              <a:t>人，</a:t>
            </a:r>
          </a:p>
          <a:p>
            <a:pPr eaLnBrk="1" hangingPunct="1"/>
            <a:r>
              <a:rPr lang="zh-CN" altLang="en-US" dirty="0"/>
              <a:t>教授</a:t>
            </a:r>
            <a:r>
              <a:rPr lang="en-US" altLang="zh-CN" dirty="0"/>
              <a:t>5</a:t>
            </a:r>
            <a:r>
              <a:rPr lang="zh-CN" altLang="en-US" dirty="0"/>
              <a:t>人</a:t>
            </a:r>
          </a:p>
          <a:p>
            <a:pPr lvl="1" eaLnBrk="1" hangingPunct="1"/>
            <a:r>
              <a:rPr lang="zh-CN" altLang="en-US" sz="2800" dirty="0"/>
              <a:t>其中博士生导师</a:t>
            </a:r>
            <a:r>
              <a:rPr lang="en-US" altLang="zh-CN" sz="2800" dirty="0"/>
              <a:t>5</a:t>
            </a:r>
            <a:r>
              <a:rPr lang="zh-CN" altLang="en-US" sz="2800" dirty="0"/>
              <a:t>人</a:t>
            </a:r>
          </a:p>
          <a:p>
            <a:pPr eaLnBrk="1" hangingPunct="1"/>
            <a:r>
              <a:rPr lang="zh-CN" altLang="en-US" dirty="0"/>
              <a:t>副教授共</a:t>
            </a:r>
            <a:r>
              <a:rPr lang="en-US" altLang="zh-CN" dirty="0"/>
              <a:t>6</a:t>
            </a:r>
            <a:r>
              <a:rPr lang="zh-CN" altLang="en-US" dirty="0"/>
              <a:t>人</a:t>
            </a:r>
            <a:endParaRPr lang="en-US" altLang="zh-CN" dirty="0"/>
          </a:p>
          <a:p>
            <a:pPr eaLnBrk="1" hangingPunct="1"/>
            <a:r>
              <a:rPr lang="zh-CN" altLang="en-US" dirty="0"/>
              <a:t>助理教授 </a:t>
            </a:r>
            <a:r>
              <a:rPr lang="en-US" altLang="zh-CN" dirty="0"/>
              <a:t>6</a:t>
            </a:r>
            <a:r>
              <a:rPr lang="zh-CN" altLang="en-US" dirty="0"/>
              <a:t>人</a:t>
            </a:r>
            <a:endParaRPr lang="en-US" altLang="zh-CN" dirty="0"/>
          </a:p>
          <a:p>
            <a:pPr eaLnBrk="1" hangingPunct="1"/>
            <a:r>
              <a:rPr lang="zh-CN" altLang="en-US" dirty="0"/>
              <a:t>教育部新世纪人才</a:t>
            </a:r>
            <a:r>
              <a:rPr lang="en-US" altLang="zh-CN" dirty="0"/>
              <a:t>2</a:t>
            </a:r>
            <a:r>
              <a:rPr lang="zh-CN" altLang="en-US" dirty="0"/>
              <a:t>人</a:t>
            </a:r>
          </a:p>
          <a:p>
            <a:pPr eaLnBrk="1" hangingPunct="1"/>
            <a:r>
              <a:rPr lang="zh-CN" altLang="en-US" sz="2400" dirty="0"/>
              <a:t>全国会计专业学位研究生教育指导委员会委员</a:t>
            </a:r>
            <a:r>
              <a:rPr lang="en-US" altLang="zh-CN" sz="2400" dirty="0"/>
              <a:t>1</a:t>
            </a:r>
            <a:r>
              <a:rPr lang="zh-CN" altLang="en-US" sz="2400" dirty="0"/>
              <a:t>人</a:t>
            </a:r>
            <a:endParaRPr lang="zh-CN" altLang="en-US" dirty="0"/>
          </a:p>
          <a:p>
            <a:pPr eaLnBrk="1" hangingPunct="1"/>
            <a:r>
              <a:rPr lang="zh-CN" altLang="en-US" sz="2400" dirty="0"/>
              <a:t>教育部工商管理类专业本科教学指导委员会委员</a:t>
            </a:r>
            <a:r>
              <a:rPr lang="en-US" altLang="zh-CN" sz="2400" dirty="0"/>
              <a:t>1</a:t>
            </a:r>
            <a:r>
              <a:rPr lang="zh-CN" altLang="en-US" sz="2400" dirty="0"/>
              <a:t>人</a:t>
            </a:r>
          </a:p>
          <a:p>
            <a:endParaRPr lang="zh-CN" altLang="en-US" dirty="0"/>
          </a:p>
        </p:txBody>
      </p:sp>
      <p:sp>
        <p:nvSpPr>
          <p:cNvPr id="4" name="灯片编号占位符 3">
            <a:extLst>
              <a:ext uri="{FF2B5EF4-FFF2-40B4-BE49-F238E27FC236}">
                <a16:creationId xmlns:a16="http://schemas.microsoft.com/office/drawing/2014/main" id="{1CE2A372-1BE5-39EF-4BA0-856424B4A283}"/>
              </a:ext>
            </a:extLst>
          </p:cNvPr>
          <p:cNvSpPr>
            <a:spLocks noGrp="1"/>
          </p:cNvSpPr>
          <p:nvPr>
            <p:ph type="sldNum" sz="quarter" idx="12"/>
          </p:nvPr>
        </p:nvSpPr>
        <p:spPr/>
        <p:txBody>
          <a:bodyPr/>
          <a:lstStyle/>
          <a:p>
            <a:pPr>
              <a:defRPr/>
            </a:pPr>
            <a:fld id="{AB928433-6783-4F3F-8DC0-1F858574F025}" type="slidenum">
              <a:rPr lang="en-US" altLang="zh-CN" smtClean="0"/>
              <a:pPr>
                <a:defRPr/>
              </a:pPr>
              <a:t>30</a:t>
            </a:fld>
            <a:endParaRPr lang="en-US" altLang="zh-CN"/>
          </a:p>
        </p:txBody>
      </p:sp>
    </p:spTree>
    <p:extLst>
      <p:ext uri="{BB962C8B-B14F-4D97-AF65-F5344CB8AC3E}">
        <p14:creationId xmlns:p14="http://schemas.microsoft.com/office/powerpoint/2010/main" val="1116100976"/>
      </p:ext>
    </p:ext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r>
              <a:rPr lang="zh-CN" altLang="en-US"/>
              <a:t>加方</a:t>
            </a:r>
            <a:r>
              <a:rPr lang="zh-CN" altLang="en-US" dirty="0"/>
              <a:t>收费：</a:t>
            </a:r>
            <a:endParaRPr lang="en-US" altLang="zh-CN" dirty="0"/>
          </a:p>
          <a:p>
            <a:pPr>
              <a:buNone/>
            </a:pPr>
            <a:r>
              <a:rPr lang="zh-CN" altLang="en-US" dirty="0"/>
              <a:t>    每年</a:t>
            </a:r>
            <a:r>
              <a:rPr lang="en-US" altLang="zh-CN" dirty="0"/>
              <a:t>5,800</a:t>
            </a:r>
            <a:r>
              <a:rPr lang="zh-CN" altLang="en-US" dirty="0"/>
              <a:t>人民币</a:t>
            </a:r>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31</a:t>
            </a:fld>
            <a:endParaRPr lang="en-US" altLang="zh-CN"/>
          </a:p>
        </p:txBody>
      </p:sp>
    </p:spTree>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灯片编号占位符 5"/>
          <p:cNvSpPr>
            <a:spLocks noGrp="1"/>
          </p:cNvSpPr>
          <p:nvPr>
            <p:ph type="sldNum" sz="quarter" idx="12"/>
          </p:nvPr>
        </p:nvSpPr>
        <p:spPr>
          <a:noFill/>
          <a:ln>
            <a:miter lim="800000"/>
            <a:headEnd/>
            <a:tailEnd/>
          </a:ln>
        </p:spPr>
        <p:txBody>
          <a:bodyPr/>
          <a:lstStyle/>
          <a:p>
            <a:fld id="{10F41420-E111-4BD0-BEDF-2B6F40D2640D}" type="slidenum">
              <a:rPr lang="en-US" altLang="zh-CN" smtClean="0"/>
              <a:pPr/>
              <a:t>32</a:t>
            </a:fld>
            <a:endParaRPr lang="en-US" altLang="zh-CN"/>
          </a:p>
        </p:txBody>
      </p:sp>
      <p:sp>
        <p:nvSpPr>
          <p:cNvPr id="29699" name="Rectangle 2"/>
          <p:cNvSpPr>
            <a:spLocks noGrp="1" noChangeArrowheads="1"/>
          </p:cNvSpPr>
          <p:nvPr>
            <p:ph type="title"/>
          </p:nvPr>
        </p:nvSpPr>
        <p:spPr/>
        <p:txBody>
          <a:bodyPr/>
          <a:lstStyle/>
          <a:p>
            <a:pPr eaLnBrk="1" hangingPunct="1"/>
            <a:r>
              <a:rPr lang="zh-CN" altLang="en-US" sz="4800" dirty="0">
                <a:ea typeface="宋体" pitchFamily="2" charset="-122"/>
              </a:rPr>
              <a:t>会计系的奖学金和助学金</a:t>
            </a:r>
          </a:p>
        </p:txBody>
      </p:sp>
      <p:sp>
        <p:nvSpPr>
          <p:cNvPr id="29700" name="Rectangle 3"/>
          <p:cNvSpPr>
            <a:spLocks noGrp="1" noChangeArrowheads="1"/>
          </p:cNvSpPr>
          <p:nvPr>
            <p:ph type="body" idx="1"/>
          </p:nvPr>
        </p:nvSpPr>
        <p:spPr/>
        <p:txBody>
          <a:bodyPr/>
          <a:lstStyle/>
          <a:p>
            <a:pPr eaLnBrk="1" hangingPunct="1"/>
            <a:r>
              <a:rPr lang="en-US" altLang="zh-CN" sz="3200" dirty="0">
                <a:latin typeface="宋体" panose="02010600030101010101" pitchFamily="2" charset="-122"/>
                <a:ea typeface="宋体" panose="02010600030101010101" pitchFamily="2" charset="-122"/>
              </a:rPr>
              <a:t>CPA Canada</a:t>
            </a:r>
            <a:r>
              <a:rPr lang="zh-CN" altLang="zh-CN" sz="3200" dirty="0">
                <a:latin typeface="宋体" panose="02010600030101010101" pitchFamily="2" charset="-122"/>
                <a:ea typeface="宋体" panose="02010600030101010101" pitchFamily="2" charset="-122"/>
              </a:rPr>
              <a:t>专业奖</a:t>
            </a:r>
            <a:r>
              <a:rPr lang="zh-CN" altLang="en-US" sz="3200" dirty="0">
                <a:latin typeface="宋体" panose="02010600030101010101" pitchFamily="2" charset="-122"/>
                <a:ea typeface="宋体" panose="02010600030101010101" pitchFamily="2" charset="-122"/>
              </a:rPr>
              <a:t>助</a:t>
            </a:r>
            <a:r>
              <a:rPr lang="zh-CN" altLang="zh-CN" sz="3200" dirty="0">
                <a:latin typeface="宋体" panose="02010600030101010101" pitchFamily="2" charset="-122"/>
                <a:ea typeface="宋体" panose="02010600030101010101" pitchFamily="2" charset="-122"/>
              </a:rPr>
              <a:t>学金</a:t>
            </a:r>
            <a:r>
              <a:rPr lang="zh-CN" altLang="en-US" sz="3200" dirty="0">
                <a:latin typeface="宋体" panose="02010600030101010101" pitchFamily="2" charset="-122"/>
                <a:ea typeface="宋体" panose="02010600030101010101" pitchFamily="2" charset="-122"/>
              </a:rPr>
              <a:t>（只限国际会计专业）（</a:t>
            </a:r>
            <a:r>
              <a:rPr lang="en-US" altLang="zh-CN" sz="3200" dirty="0">
                <a:latin typeface="宋体" panose="02010600030101010101" pitchFamily="2" charset="-122"/>
                <a:ea typeface="宋体" panose="02010600030101010101" pitchFamily="2" charset="-122"/>
              </a:rPr>
              <a:t>4</a:t>
            </a:r>
            <a:r>
              <a:rPr lang="zh-CN" altLang="en-US" sz="3200" dirty="0">
                <a:latin typeface="宋体" panose="02010600030101010101" pitchFamily="2" charset="-122"/>
                <a:ea typeface="宋体" panose="02010600030101010101" pitchFamily="2" charset="-122"/>
              </a:rPr>
              <a:t>名奖学金，</a:t>
            </a:r>
            <a:r>
              <a:rPr lang="en-US" altLang="zh-CN" sz="3200" dirty="0">
                <a:latin typeface="宋体" panose="02010600030101010101" pitchFamily="2" charset="-122"/>
                <a:ea typeface="宋体" panose="02010600030101010101" pitchFamily="2" charset="-122"/>
              </a:rPr>
              <a:t>1</a:t>
            </a:r>
            <a:r>
              <a:rPr lang="zh-CN" altLang="en-US" sz="3200" dirty="0">
                <a:latin typeface="宋体" panose="02010600030101010101" pitchFamily="2" charset="-122"/>
                <a:ea typeface="宋体" panose="02010600030101010101" pitchFamily="2" charset="-122"/>
              </a:rPr>
              <a:t>名助学金）</a:t>
            </a:r>
            <a:endParaRPr lang="en-US" altLang="zh-CN" sz="3200" dirty="0">
              <a:latin typeface="宋体" panose="02010600030101010101" pitchFamily="2" charset="-122"/>
              <a:ea typeface="宋体" panose="02010600030101010101" pitchFamily="2" charset="-122"/>
            </a:endParaRPr>
          </a:p>
          <a:p>
            <a:pPr eaLnBrk="1" hangingPunct="1"/>
            <a:r>
              <a:rPr lang="zh-CN" altLang="en-US" sz="3200" dirty="0">
                <a:latin typeface="宋体" panose="02010600030101010101" pitchFamily="2" charset="-122"/>
                <a:ea typeface="宋体" panose="02010600030101010101" pitchFamily="2" charset="-122"/>
              </a:rPr>
              <a:t>倚天奖助学金（</a:t>
            </a:r>
            <a:r>
              <a:rPr lang="en-US" altLang="zh-CN" sz="3200" dirty="0">
                <a:latin typeface="宋体" panose="02010600030101010101" pitchFamily="2" charset="-122"/>
                <a:ea typeface="宋体" panose="02010600030101010101" pitchFamily="2" charset="-122"/>
              </a:rPr>
              <a:t>5</a:t>
            </a:r>
            <a:r>
              <a:rPr lang="zh-CN" altLang="en-US" sz="3200" dirty="0">
                <a:latin typeface="宋体" panose="02010600030101010101" pitchFamily="2" charset="-122"/>
                <a:ea typeface="宋体" panose="02010600030101010101" pitchFamily="2" charset="-122"/>
              </a:rPr>
              <a:t>名奖学金，</a:t>
            </a:r>
            <a:r>
              <a:rPr lang="en-US" altLang="zh-CN" sz="3200" dirty="0">
                <a:latin typeface="宋体" panose="02010600030101010101" pitchFamily="2" charset="-122"/>
                <a:ea typeface="宋体" panose="02010600030101010101" pitchFamily="2" charset="-122"/>
              </a:rPr>
              <a:t>10</a:t>
            </a:r>
            <a:r>
              <a:rPr lang="zh-CN" altLang="en-US" sz="3200" dirty="0">
                <a:latin typeface="宋体" panose="02010600030101010101" pitchFamily="2" charset="-122"/>
                <a:ea typeface="宋体" panose="02010600030101010101" pitchFamily="2" charset="-122"/>
              </a:rPr>
              <a:t>名助学金）</a:t>
            </a:r>
            <a:endParaRPr lang="en-US" altLang="zh-CN" sz="3200" dirty="0">
              <a:latin typeface="宋体" panose="02010600030101010101" pitchFamily="2" charset="-122"/>
              <a:ea typeface="宋体" panose="02010600030101010101" pitchFamily="2" charset="-122"/>
            </a:endParaRPr>
          </a:p>
          <a:p>
            <a:pPr eaLnBrk="1" hangingPunct="1"/>
            <a:r>
              <a:rPr lang="zh-CN" altLang="en-US" sz="3200" dirty="0">
                <a:latin typeface="宋体" panose="02010600030101010101" pitchFamily="2" charset="-122"/>
                <a:ea typeface="宋体" panose="02010600030101010101" pitchFamily="2" charset="-122"/>
              </a:rPr>
              <a:t>南开大学会计系</a:t>
            </a:r>
            <a:r>
              <a:rPr lang="en-US" altLang="zh-CN" sz="3200" dirty="0">
                <a:latin typeface="宋体" panose="02010600030101010101" pitchFamily="2" charset="-122"/>
                <a:ea typeface="宋体" panose="02010600030101010101" pitchFamily="2" charset="-122"/>
              </a:rPr>
              <a:t>1997</a:t>
            </a:r>
            <a:r>
              <a:rPr lang="zh-CN" altLang="zh-CN" sz="3200" dirty="0">
                <a:latin typeface="宋体" panose="02010600030101010101" pitchFamily="2" charset="-122"/>
                <a:ea typeface="宋体" panose="02010600030101010101" pitchFamily="2" charset="-122"/>
              </a:rPr>
              <a:t>级校友奖学金</a:t>
            </a:r>
            <a:r>
              <a:rPr lang="zh-CN" altLang="en-US" sz="3200" dirty="0">
                <a:latin typeface="宋体" panose="02010600030101010101" pitchFamily="2" charset="-122"/>
                <a:ea typeface="宋体" panose="02010600030101010101" pitchFamily="2" charset="-122"/>
              </a:rPr>
              <a:t>（</a:t>
            </a:r>
            <a:r>
              <a:rPr lang="en-US" altLang="zh-CN" sz="3200" dirty="0">
                <a:latin typeface="宋体" panose="02010600030101010101" pitchFamily="2" charset="-122"/>
                <a:ea typeface="宋体" panose="02010600030101010101" pitchFamily="2" charset="-122"/>
              </a:rPr>
              <a:t>20</a:t>
            </a:r>
            <a:r>
              <a:rPr lang="zh-CN" altLang="en-US" sz="3200" dirty="0">
                <a:latin typeface="宋体" panose="02010600030101010101" pitchFamily="2" charset="-122"/>
                <a:ea typeface="宋体" panose="02010600030101010101" pitchFamily="2" charset="-122"/>
              </a:rPr>
              <a:t>人）</a:t>
            </a:r>
          </a:p>
          <a:p>
            <a:pPr eaLnBrk="1" hangingPunct="1"/>
            <a:endParaRPr lang="zh-CN" altLang="en-US" sz="3200" dirty="0"/>
          </a:p>
          <a:p>
            <a:pPr eaLnBrk="1" hangingPunct="1"/>
            <a:endParaRPr lang="en-US" altLang="zh-CN" sz="3200" dirty="0"/>
          </a:p>
        </p:txBody>
      </p:sp>
    </p:spTree>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969C5F1-A0D1-C4AF-717D-D005AC2188A9}"/>
              </a:ext>
            </a:extLst>
          </p:cNvPr>
          <p:cNvSpPr>
            <a:spLocks noGrp="1"/>
          </p:cNvSpPr>
          <p:nvPr>
            <p:ph type="title"/>
          </p:nvPr>
        </p:nvSpPr>
        <p:spPr/>
        <p:txBody>
          <a:bodyPr/>
          <a:lstStyle/>
          <a:p>
            <a:r>
              <a:rPr lang="zh-CN" altLang="en-US" sz="4400" dirty="0"/>
              <a:t>选拔范围和办法</a:t>
            </a:r>
            <a:endParaRPr lang="zh-CN" altLang="en-US" dirty="0"/>
          </a:p>
        </p:txBody>
      </p:sp>
      <p:sp>
        <p:nvSpPr>
          <p:cNvPr id="3" name="内容占位符 2">
            <a:extLst>
              <a:ext uri="{FF2B5EF4-FFF2-40B4-BE49-F238E27FC236}">
                <a16:creationId xmlns:a16="http://schemas.microsoft.com/office/drawing/2014/main" id="{A89CBE56-FE88-A059-700E-846E367C7287}"/>
              </a:ext>
            </a:extLst>
          </p:cNvPr>
          <p:cNvSpPr>
            <a:spLocks noGrp="1"/>
          </p:cNvSpPr>
          <p:nvPr>
            <p:ph idx="1"/>
          </p:nvPr>
        </p:nvSpPr>
        <p:spPr>
          <a:xfrm>
            <a:off x="685800" y="1700808"/>
            <a:ext cx="7772400" cy="4824536"/>
          </a:xfrm>
        </p:spPr>
        <p:txBody>
          <a:bodyPr/>
          <a:lstStyle/>
          <a:p>
            <a:pPr>
              <a:buNone/>
            </a:pPr>
            <a:r>
              <a:rPr lang="zh-CN" altLang="zh-CN" sz="2800" dirty="0"/>
              <a:t>一、选拔范围</a:t>
            </a:r>
          </a:p>
          <a:p>
            <a:pPr>
              <a:buNone/>
            </a:pPr>
            <a:r>
              <a:rPr lang="en-US" altLang="zh-CN" sz="2800" dirty="0"/>
              <a:t>   </a:t>
            </a:r>
            <a:r>
              <a:rPr lang="zh-CN" altLang="en-US" sz="2800" dirty="0"/>
              <a:t>    </a:t>
            </a:r>
            <a:r>
              <a:rPr lang="en-US" altLang="zh-CN" sz="2800" dirty="0"/>
              <a:t> </a:t>
            </a:r>
            <a:r>
              <a:rPr lang="en-US" altLang="zh-CN" sz="2800" dirty="0">
                <a:latin typeface="宋体" pitchFamily="2" charset="-122"/>
                <a:ea typeface="宋体" pitchFamily="2" charset="-122"/>
              </a:rPr>
              <a:t>2023</a:t>
            </a:r>
            <a:r>
              <a:rPr lang="zh-CN" altLang="zh-CN" sz="2800" dirty="0">
                <a:latin typeface="宋体" pitchFamily="2" charset="-122"/>
                <a:ea typeface="宋体" pitchFamily="2" charset="-122"/>
              </a:rPr>
              <a:t>级本科新生可自愿报名。</a:t>
            </a:r>
          </a:p>
          <a:p>
            <a:pPr>
              <a:buNone/>
            </a:pPr>
            <a:r>
              <a:rPr lang="zh-CN" altLang="zh-CN" sz="2800" dirty="0">
                <a:latin typeface="宋体" pitchFamily="2" charset="-122"/>
                <a:ea typeface="宋体" pitchFamily="2" charset="-122"/>
              </a:rPr>
              <a:t>二、招生名额</a:t>
            </a:r>
            <a:r>
              <a:rPr lang="zh-CN" altLang="en-US" sz="2800" dirty="0">
                <a:latin typeface="宋体" pitchFamily="2" charset="-122"/>
                <a:ea typeface="宋体" pitchFamily="2" charset="-122"/>
              </a:rPr>
              <a:t>及分配</a:t>
            </a:r>
            <a:endParaRPr lang="zh-CN" altLang="zh-CN" sz="2800" dirty="0">
              <a:latin typeface="宋体" pitchFamily="2" charset="-122"/>
              <a:ea typeface="宋体" pitchFamily="2" charset="-122"/>
            </a:endParaRPr>
          </a:p>
          <a:p>
            <a:pPr>
              <a:buNone/>
            </a:pPr>
            <a:r>
              <a:rPr lang="en-US" altLang="zh-CN" sz="2800" dirty="0">
                <a:latin typeface="宋体" pitchFamily="2" charset="-122"/>
                <a:ea typeface="宋体" pitchFamily="2" charset="-122"/>
              </a:rPr>
              <a:t>    </a:t>
            </a:r>
            <a:r>
              <a:rPr lang="zh-CN" altLang="en-US" sz="2800" dirty="0">
                <a:latin typeface="宋体" pitchFamily="2" charset="-122"/>
                <a:ea typeface="宋体" pitchFamily="2" charset="-122"/>
              </a:rPr>
              <a:t>共招收</a:t>
            </a:r>
            <a:r>
              <a:rPr lang="en-US" altLang="zh-CN" sz="2800" dirty="0">
                <a:latin typeface="宋体" pitchFamily="2" charset="-122"/>
                <a:ea typeface="宋体" pitchFamily="2" charset="-122"/>
              </a:rPr>
              <a:t>50</a:t>
            </a:r>
            <a:r>
              <a:rPr lang="zh-CN" altLang="en-US" sz="2800" dirty="0">
                <a:latin typeface="宋体" pitchFamily="2" charset="-122"/>
                <a:ea typeface="宋体" pitchFamily="2" charset="-122"/>
              </a:rPr>
              <a:t>人</a:t>
            </a:r>
            <a:endParaRPr lang="en-US" altLang="zh-CN" sz="2800" dirty="0">
              <a:latin typeface="宋体" pitchFamily="2" charset="-122"/>
              <a:ea typeface="宋体" pitchFamily="2" charset="-122"/>
            </a:endParaRPr>
          </a:p>
          <a:p>
            <a:pPr>
              <a:buNone/>
            </a:pPr>
            <a:r>
              <a:rPr lang="en-US" altLang="zh-CN" sz="2800" dirty="0">
                <a:latin typeface="宋体" pitchFamily="2" charset="-122"/>
                <a:ea typeface="宋体" pitchFamily="2" charset="-122"/>
              </a:rPr>
              <a:t>        </a:t>
            </a:r>
            <a:r>
              <a:rPr lang="zh-CN" altLang="en-US" sz="2800" dirty="0">
                <a:latin typeface="宋体" pitchFamily="2" charset="-122"/>
                <a:ea typeface="宋体" pitchFamily="2" charset="-122"/>
              </a:rPr>
              <a:t>其中：工商管理类 </a:t>
            </a:r>
            <a:r>
              <a:rPr lang="en-US" altLang="zh-CN" sz="2800" dirty="0">
                <a:latin typeface="宋体" pitchFamily="2" charset="-122"/>
                <a:ea typeface="宋体" pitchFamily="2" charset="-122"/>
              </a:rPr>
              <a:t>40</a:t>
            </a:r>
            <a:r>
              <a:rPr lang="zh-CN" altLang="en-US" sz="2800" dirty="0">
                <a:latin typeface="宋体" pitchFamily="2" charset="-122"/>
                <a:ea typeface="宋体" pitchFamily="2" charset="-122"/>
              </a:rPr>
              <a:t>人</a:t>
            </a:r>
            <a:endParaRPr lang="en-US" altLang="zh-CN" sz="2800" dirty="0">
              <a:latin typeface="宋体" pitchFamily="2" charset="-122"/>
              <a:ea typeface="宋体" pitchFamily="2" charset="-122"/>
            </a:endParaRPr>
          </a:p>
          <a:p>
            <a:pPr>
              <a:buNone/>
            </a:pPr>
            <a:r>
              <a:rPr lang="en-US" altLang="zh-CN" sz="2800" dirty="0">
                <a:latin typeface="宋体" pitchFamily="2" charset="-122"/>
                <a:ea typeface="宋体" pitchFamily="2" charset="-122"/>
              </a:rPr>
              <a:t>        </a:t>
            </a:r>
            <a:r>
              <a:rPr lang="zh-CN" altLang="en-US" sz="2800" dirty="0">
                <a:latin typeface="宋体" pitchFamily="2" charset="-122"/>
                <a:ea typeface="宋体" pitchFamily="2" charset="-122"/>
              </a:rPr>
              <a:t>全校：</a:t>
            </a:r>
            <a:r>
              <a:rPr lang="en-US" altLang="zh-CN" sz="2800" dirty="0">
                <a:latin typeface="宋体" pitchFamily="2" charset="-122"/>
                <a:ea typeface="宋体" pitchFamily="2" charset="-122"/>
              </a:rPr>
              <a:t>10</a:t>
            </a:r>
            <a:r>
              <a:rPr lang="zh-CN" altLang="en-US" sz="2800" dirty="0">
                <a:latin typeface="宋体" pitchFamily="2" charset="-122"/>
                <a:ea typeface="宋体" pitchFamily="2" charset="-122"/>
              </a:rPr>
              <a:t>人</a:t>
            </a:r>
            <a:endParaRPr lang="zh-CN" altLang="zh-CN" sz="2800" dirty="0">
              <a:latin typeface="宋体" pitchFamily="2" charset="-122"/>
              <a:ea typeface="宋体" pitchFamily="2" charset="-122"/>
            </a:endParaRPr>
          </a:p>
          <a:p>
            <a:pPr>
              <a:buNone/>
            </a:pPr>
            <a:r>
              <a:rPr lang="zh-CN" altLang="zh-CN" sz="2800" dirty="0">
                <a:latin typeface="宋体" pitchFamily="2" charset="-122"/>
                <a:ea typeface="宋体" pitchFamily="2" charset="-122"/>
              </a:rPr>
              <a:t>三、选拔</a:t>
            </a:r>
            <a:r>
              <a:rPr lang="zh-CN" altLang="en-US" sz="2800" dirty="0">
                <a:latin typeface="宋体" pitchFamily="2" charset="-122"/>
                <a:ea typeface="宋体" pitchFamily="2" charset="-122"/>
              </a:rPr>
              <a:t>办法</a:t>
            </a:r>
            <a:endParaRPr lang="zh-CN" altLang="zh-CN" sz="2800" dirty="0">
              <a:latin typeface="宋体" pitchFamily="2" charset="-122"/>
              <a:ea typeface="宋体" pitchFamily="2" charset="-122"/>
            </a:endParaRPr>
          </a:p>
          <a:p>
            <a:pPr>
              <a:buNone/>
            </a:pPr>
            <a:r>
              <a:rPr lang="en-US" altLang="zh-CN" sz="2800" dirty="0">
                <a:latin typeface="宋体" pitchFamily="2" charset="-122"/>
                <a:ea typeface="宋体" pitchFamily="2" charset="-122"/>
              </a:rPr>
              <a:t>   1.</a:t>
            </a:r>
            <a:r>
              <a:rPr lang="zh-CN" altLang="zh-CN" sz="2800" dirty="0">
                <a:latin typeface="宋体" pitchFamily="2" charset="-122"/>
                <a:ea typeface="宋体" pitchFamily="2" charset="-122"/>
              </a:rPr>
              <a:t> </a:t>
            </a:r>
            <a:r>
              <a:rPr lang="zh-CN" altLang="en-US" sz="2800" dirty="0">
                <a:latin typeface="宋体" pitchFamily="2" charset="-122"/>
                <a:ea typeface="宋体" pitchFamily="2" charset="-122"/>
              </a:rPr>
              <a:t>参加学校统一组织的</a:t>
            </a:r>
            <a:r>
              <a:rPr lang="zh-CN" altLang="zh-CN" sz="2800" dirty="0">
                <a:latin typeface="宋体" pitchFamily="2" charset="-122"/>
                <a:ea typeface="宋体" pitchFamily="2" charset="-122"/>
              </a:rPr>
              <a:t>外语和数学考试</a:t>
            </a:r>
          </a:p>
          <a:p>
            <a:pPr>
              <a:buNone/>
            </a:pPr>
            <a:r>
              <a:rPr lang="en-US" altLang="zh-CN" sz="2800" dirty="0">
                <a:latin typeface="宋体" pitchFamily="2" charset="-122"/>
                <a:ea typeface="宋体" pitchFamily="2" charset="-122"/>
              </a:rPr>
              <a:t>   2. </a:t>
            </a:r>
            <a:r>
              <a:rPr lang="zh-CN" altLang="en-US" sz="2800" dirty="0">
                <a:latin typeface="宋体" pitchFamily="2" charset="-122"/>
                <a:ea typeface="宋体" pitchFamily="2" charset="-122"/>
              </a:rPr>
              <a:t>参加国际会计专业的面试</a:t>
            </a:r>
            <a:endParaRPr lang="en-US" altLang="zh-CN" sz="2800" dirty="0">
              <a:latin typeface="宋体" pitchFamily="2" charset="-122"/>
              <a:ea typeface="宋体" pitchFamily="2" charset="-122"/>
            </a:endParaRPr>
          </a:p>
          <a:p>
            <a:pPr>
              <a:buNone/>
            </a:pPr>
            <a:r>
              <a:rPr lang="en-US" altLang="zh-CN" sz="2800" dirty="0">
                <a:latin typeface="宋体" pitchFamily="2" charset="-122"/>
                <a:ea typeface="宋体" pitchFamily="2" charset="-122"/>
              </a:rPr>
              <a:t>      </a:t>
            </a:r>
            <a:r>
              <a:rPr lang="zh-CN" altLang="en-US" sz="2800" dirty="0">
                <a:latin typeface="宋体" pitchFamily="2" charset="-122"/>
                <a:ea typeface="宋体" pitchFamily="2" charset="-122"/>
              </a:rPr>
              <a:t>面试比例为</a:t>
            </a:r>
            <a:r>
              <a:rPr lang="en-US" altLang="zh-CN" sz="2800" dirty="0">
                <a:latin typeface="宋体" pitchFamily="2" charset="-122"/>
                <a:ea typeface="宋体" pitchFamily="2" charset="-122"/>
              </a:rPr>
              <a:t>1:1.5</a:t>
            </a:r>
            <a:endParaRPr lang="zh-CN" altLang="en-US" dirty="0"/>
          </a:p>
        </p:txBody>
      </p:sp>
      <p:sp>
        <p:nvSpPr>
          <p:cNvPr id="4" name="灯片编号占位符 3">
            <a:extLst>
              <a:ext uri="{FF2B5EF4-FFF2-40B4-BE49-F238E27FC236}">
                <a16:creationId xmlns:a16="http://schemas.microsoft.com/office/drawing/2014/main" id="{7EAFD291-22F7-E11F-378B-D037EBD42F3F}"/>
              </a:ext>
            </a:extLst>
          </p:cNvPr>
          <p:cNvSpPr>
            <a:spLocks noGrp="1"/>
          </p:cNvSpPr>
          <p:nvPr>
            <p:ph type="sldNum" sz="quarter" idx="12"/>
          </p:nvPr>
        </p:nvSpPr>
        <p:spPr/>
        <p:txBody>
          <a:bodyPr/>
          <a:lstStyle/>
          <a:p>
            <a:pPr>
              <a:defRPr/>
            </a:pPr>
            <a:fld id="{AB928433-6783-4F3F-8DC0-1F858574F025}" type="slidenum">
              <a:rPr lang="en-US" altLang="zh-CN" smtClean="0"/>
              <a:pPr>
                <a:defRPr/>
              </a:pPr>
              <a:t>33</a:t>
            </a:fld>
            <a:endParaRPr lang="en-US" altLang="zh-CN"/>
          </a:p>
        </p:txBody>
      </p:sp>
    </p:spTree>
    <p:extLst>
      <p:ext uri="{BB962C8B-B14F-4D97-AF65-F5344CB8AC3E}">
        <p14:creationId xmlns:p14="http://schemas.microsoft.com/office/powerpoint/2010/main" val="4013686203"/>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8893C86-1328-76EF-794B-345676640FBB}"/>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4DCEFD54-FB7F-64DC-2ABB-A8B737BC8D0F}"/>
              </a:ext>
            </a:extLst>
          </p:cNvPr>
          <p:cNvSpPr>
            <a:spLocks noGrp="1"/>
          </p:cNvSpPr>
          <p:nvPr>
            <p:ph idx="1"/>
          </p:nvPr>
        </p:nvSpPr>
        <p:spPr/>
        <p:txBody>
          <a:bodyPr/>
          <a:lstStyle/>
          <a:p>
            <a:pPr>
              <a:buNone/>
            </a:pPr>
            <a:r>
              <a:rPr lang="zh-CN" altLang="zh-CN" dirty="0"/>
              <a:t>四、录取</a:t>
            </a:r>
            <a:r>
              <a:rPr lang="zh-CN" altLang="en-US" dirty="0"/>
              <a:t>办法</a:t>
            </a:r>
            <a:endParaRPr lang="zh-CN" altLang="zh-CN" dirty="0"/>
          </a:p>
          <a:p>
            <a:pPr>
              <a:lnSpc>
                <a:spcPct val="100000"/>
              </a:lnSpc>
            </a:pPr>
            <a:r>
              <a:rPr lang="zh-CN" altLang="en-US" sz="2800" dirty="0">
                <a:latin typeface="宋体" pitchFamily="2" charset="-122"/>
                <a:ea typeface="宋体" pitchFamily="2" charset="-122"/>
              </a:rPr>
              <a:t>数学和外语笔试成绩   </a:t>
            </a:r>
            <a:r>
              <a:rPr lang="en-US" altLang="zh-CN" sz="2800" dirty="0">
                <a:latin typeface="宋体" pitchFamily="2" charset="-122"/>
                <a:ea typeface="宋体" pitchFamily="2" charset="-122"/>
              </a:rPr>
              <a:t>70%</a:t>
            </a:r>
          </a:p>
          <a:p>
            <a:pPr>
              <a:lnSpc>
                <a:spcPct val="100000"/>
              </a:lnSpc>
            </a:pPr>
            <a:r>
              <a:rPr lang="zh-CN" altLang="en-US" sz="2800" dirty="0">
                <a:latin typeface="宋体" pitchFamily="2" charset="-122"/>
                <a:ea typeface="宋体" pitchFamily="2" charset="-122"/>
              </a:rPr>
              <a:t>面试                 </a:t>
            </a:r>
            <a:r>
              <a:rPr lang="en-US" altLang="zh-CN" sz="2800" dirty="0">
                <a:latin typeface="宋体" pitchFamily="2" charset="-122"/>
                <a:ea typeface="宋体" pitchFamily="2" charset="-122"/>
              </a:rPr>
              <a:t>30%</a:t>
            </a:r>
          </a:p>
          <a:p>
            <a:pPr>
              <a:lnSpc>
                <a:spcPct val="100000"/>
              </a:lnSpc>
            </a:pPr>
            <a:r>
              <a:rPr lang="zh-CN" altLang="zh-CN" sz="2800" dirty="0">
                <a:latin typeface="宋体" pitchFamily="2" charset="-122"/>
                <a:ea typeface="宋体" pitchFamily="2" charset="-122"/>
              </a:rPr>
              <a:t>根据</a:t>
            </a:r>
            <a:r>
              <a:rPr lang="zh-CN" altLang="en-US" sz="2800" dirty="0">
                <a:latin typeface="宋体" pitchFamily="2" charset="-122"/>
                <a:ea typeface="宋体" pitchFamily="2" charset="-122"/>
              </a:rPr>
              <a:t>笔试和面试</a:t>
            </a:r>
            <a:r>
              <a:rPr lang="zh-CN" altLang="zh-CN" sz="2800" dirty="0">
                <a:latin typeface="宋体" pitchFamily="2" charset="-122"/>
                <a:ea typeface="宋体" pitchFamily="2" charset="-122"/>
              </a:rPr>
              <a:t>综合成绩由高到低录取</a:t>
            </a:r>
          </a:p>
          <a:p>
            <a:r>
              <a:rPr lang="zh-CN" altLang="en-US" dirty="0">
                <a:latin typeface="宋体" pitchFamily="2" charset="-122"/>
                <a:ea typeface="宋体" pitchFamily="2" charset="-122"/>
              </a:rPr>
              <a:t>同时参考高考成绩                  </a:t>
            </a:r>
            <a:endParaRPr lang="en-US" altLang="zh-CN" dirty="0">
              <a:latin typeface="宋体" pitchFamily="2" charset="-122"/>
              <a:ea typeface="宋体" pitchFamily="2" charset="-122"/>
            </a:endParaRPr>
          </a:p>
          <a:p>
            <a:endParaRPr lang="zh-CN" altLang="en-US" dirty="0"/>
          </a:p>
        </p:txBody>
      </p:sp>
      <p:sp>
        <p:nvSpPr>
          <p:cNvPr id="4" name="灯片编号占位符 3">
            <a:extLst>
              <a:ext uri="{FF2B5EF4-FFF2-40B4-BE49-F238E27FC236}">
                <a16:creationId xmlns:a16="http://schemas.microsoft.com/office/drawing/2014/main" id="{FBFB3770-4015-C8E8-A026-08F313BF4AD3}"/>
              </a:ext>
            </a:extLst>
          </p:cNvPr>
          <p:cNvSpPr>
            <a:spLocks noGrp="1"/>
          </p:cNvSpPr>
          <p:nvPr>
            <p:ph type="sldNum" sz="quarter" idx="12"/>
          </p:nvPr>
        </p:nvSpPr>
        <p:spPr/>
        <p:txBody>
          <a:bodyPr/>
          <a:lstStyle/>
          <a:p>
            <a:pPr>
              <a:defRPr/>
            </a:pPr>
            <a:fld id="{AB928433-6783-4F3F-8DC0-1F858574F025}" type="slidenum">
              <a:rPr lang="en-US" altLang="zh-CN" smtClean="0"/>
              <a:pPr>
                <a:defRPr/>
              </a:pPr>
              <a:t>34</a:t>
            </a:fld>
            <a:endParaRPr lang="en-US" altLang="zh-CN"/>
          </a:p>
        </p:txBody>
      </p:sp>
    </p:spTree>
    <p:extLst>
      <p:ext uri="{BB962C8B-B14F-4D97-AF65-F5344CB8AC3E}">
        <p14:creationId xmlns:p14="http://schemas.microsoft.com/office/powerpoint/2010/main" val="1611691910"/>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灯片编号占位符 5"/>
          <p:cNvSpPr>
            <a:spLocks noGrp="1"/>
          </p:cNvSpPr>
          <p:nvPr>
            <p:ph type="sldNum" sz="quarter" idx="12"/>
          </p:nvPr>
        </p:nvSpPr>
        <p:spPr>
          <a:noFill/>
          <a:ln>
            <a:miter lim="800000"/>
            <a:headEnd/>
            <a:tailEnd/>
          </a:ln>
        </p:spPr>
        <p:txBody>
          <a:bodyPr/>
          <a:lstStyle/>
          <a:p>
            <a:fld id="{F395C22C-8793-46A8-8911-C477A1CD0AB2}" type="slidenum">
              <a:rPr lang="en-US" altLang="zh-CN" smtClean="0"/>
              <a:pPr/>
              <a:t>35</a:t>
            </a:fld>
            <a:endParaRPr lang="en-US" altLang="zh-CN"/>
          </a:p>
        </p:txBody>
      </p:sp>
      <p:sp>
        <p:nvSpPr>
          <p:cNvPr id="64514" name="Rectangle 2"/>
          <p:cNvSpPr>
            <a:spLocks noGrp="1" noChangeArrowheads="1"/>
          </p:cNvSpPr>
          <p:nvPr>
            <p:ph type="ctrTitle"/>
          </p:nvPr>
        </p:nvSpPr>
        <p:spPr>
          <a:xfrm>
            <a:off x="298474" y="1980406"/>
            <a:ext cx="8137526" cy="2897188"/>
          </a:xfrm>
        </p:spPr>
        <p:txBody>
          <a:bodyPr/>
          <a:lstStyle/>
          <a:p>
            <a:pPr algn="l" eaLnBrk="1" hangingPunct="1">
              <a:lnSpc>
                <a:spcPct val="120000"/>
              </a:lnSpc>
              <a:defRPr/>
            </a:pPr>
            <a:r>
              <a:rPr lang="en-US" altLang="zh-CN" sz="4000" dirty="0">
                <a:solidFill>
                  <a:srgbClr val="9900FF"/>
                </a:solidFill>
                <a:effectLst>
                  <a:outerShdw blurRad="38100" dist="38100" dir="2700000" algn="tl">
                    <a:srgbClr val="000000"/>
                  </a:outerShdw>
                </a:effectLst>
              </a:rPr>
              <a:t>      </a:t>
            </a:r>
            <a:r>
              <a:rPr lang="zh-CN" altLang="en-US" sz="4000" dirty="0">
                <a:solidFill>
                  <a:schemeClr val="bg1"/>
                </a:solidFill>
                <a:effectLst>
                  <a:outerShdw blurRad="38100" dist="38100" dir="2700000" algn="tl">
                    <a:srgbClr val="000000"/>
                  </a:outerShdw>
                </a:effectLst>
              </a:rPr>
              <a:t>          </a:t>
            </a:r>
            <a:br>
              <a:rPr lang="zh-CN" altLang="en-US" sz="4000" dirty="0">
                <a:solidFill>
                  <a:schemeClr val="bg1"/>
                </a:solidFill>
                <a:effectLst>
                  <a:outerShdw blurRad="38100" dist="38100" dir="2700000" algn="tl">
                    <a:srgbClr val="000000"/>
                  </a:outerShdw>
                </a:effectLst>
              </a:rPr>
            </a:br>
            <a:r>
              <a:rPr lang="zh-CN" altLang="en-US" sz="4000" dirty="0">
                <a:solidFill>
                  <a:schemeClr val="bg1"/>
                </a:solidFill>
                <a:effectLst>
                  <a:outerShdw blurRad="38100" dist="38100" dir="2700000" algn="tl">
                    <a:srgbClr val="000000"/>
                  </a:outerShdw>
                </a:effectLst>
              </a:rPr>
              <a:t>          </a:t>
            </a:r>
            <a:r>
              <a:rPr lang="zh-CN" altLang="en-US" sz="6000" b="0" dirty="0">
                <a:solidFill>
                  <a:srgbClr val="FF0000"/>
                </a:solidFill>
                <a:effectLst>
                  <a:outerShdw blurRad="38100" dist="38100" dir="2700000" algn="tl">
                    <a:srgbClr val="000000"/>
                  </a:outerShdw>
                </a:effectLst>
                <a:ea typeface="华文行楷" pitchFamily="2" charset="-122"/>
              </a:rPr>
              <a:t>欢迎各位同学加入</a:t>
            </a:r>
            <a:br>
              <a:rPr lang="en-US" altLang="zh-CN" sz="6000" b="0" dirty="0">
                <a:solidFill>
                  <a:srgbClr val="FF0000"/>
                </a:solidFill>
                <a:effectLst>
                  <a:outerShdw blurRad="38100" dist="38100" dir="2700000" algn="tl">
                    <a:srgbClr val="000000"/>
                  </a:outerShdw>
                </a:effectLst>
                <a:ea typeface="华文行楷" pitchFamily="2" charset="-122"/>
              </a:rPr>
            </a:br>
            <a:r>
              <a:rPr lang="en-US" altLang="zh-CN" sz="6000" b="0" dirty="0">
                <a:solidFill>
                  <a:srgbClr val="FF0000"/>
                </a:solidFill>
                <a:effectLst>
                  <a:outerShdw blurRad="38100" dist="38100" dir="2700000" algn="tl">
                    <a:srgbClr val="000000"/>
                  </a:outerShdw>
                </a:effectLst>
                <a:ea typeface="华文行楷" pitchFamily="2" charset="-122"/>
              </a:rPr>
              <a:t>        </a:t>
            </a:r>
            <a:r>
              <a:rPr lang="zh-CN" altLang="en-US" sz="6000" b="0" dirty="0">
                <a:solidFill>
                  <a:srgbClr val="FF0000"/>
                </a:solidFill>
                <a:effectLst>
                  <a:outerShdw blurRad="38100" dist="38100" dir="2700000" algn="tl">
                    <a:srgbClr val="000000"/>
                  </a:outerShdw>
                </a:effectLst>
                <a:ea typeface="华文行楷" pitchFamily="2" charset="-122"/>
              </a:rPr>
              <a:t>  国际会计专业！</a:t>
            </a:r>
            <a:br>
              <a:rPr lang="zh-CN" altLang="en-US" sz="6000" b="0" dirty="0">
                <a:solidFill>
                  <a:srgbClr val="FF0000"/>
                </a:solidFill>
                <a:effectLst>
                  <a:outerShdw blurRad="38100" dist="38100" dir="2700000" algn="tl">
                    <a:srgbClr val="000000"/>
                  </a:outerShdw>
                </a:effectLst>
                <a:ea typeface="华文行楷" pitchFamily="2" charset="-122"/>
              </a:rPr>
            </a:br>
            <a:r>
              <a:rPr lang="zh-CN" altLang="en-US" sz="6000" b="0" dirty="0">
                <a:solidFill>
                  <a:srgbClr val="FF0000"/>
                </a:solidFill>
                <a:effectLst>
                  <a:outerShdw blurRad="38100" dist="38100" dir="2700000" algn="tl">
                    <a:srgbClr val="000000"/>
                  </a:outerShdw>
                </a:effectLst>
                <a:ea typeface="华文行楷" pitchFamily="2" charset="-122"/>
              </a:rPr>
              <a:t>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wipe(left)">
                                      <p:cBhvr>
                                        <p:cTn id="7" dur="500"/>
                                        <p:tgtEl>
                                          <p:spTgt spid="64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5"/>
          <p:cNvSpPr>
            <a:spLocks noGrp="1"/>
          </p:cNvSpPr>
          <p:nvPr>
            <p:ph type="sldNum" sz="quarter" idx="12"/>
          </p:nvPr>
        </p:nvSpPr>
        <p:spPr>
          <a:noFill/>
          <a:ln>
            <a:miter lim="800000"/>
            <a:headEnd/>
            <a:tailEnd/>
          </a:ln>
        </p:spPr>
        <p:txBody>
          <a:bodyPr/>
          <a:lstStyle/>
          <a:p>
            <a:fld id="{2D3B4E06-F5E9-473A-8D52-BDA9A5C89161}" type="slidenum">
              <a:rPr lang="en-US" altLang="zh-CN" smtClean="0"/>
              <a:pPr/>
              <a:t>4</a:t>
            </a:fld>
            <a:endParaRPr lang="en-US" altLang="zh-CN"/>
          </a:p>
        </p:txBody>
      </p:sp>
      <p:sp>
        <p:nvSpPr>
          <p:cNvPr id="7171" name="Rectangle 2"/>
          <p:cNvSpPr>
            <a:spLocks noGrp="1" noChangeArrowheads="1"/>
          </p:cNvSpPr>
          <p:nvPr>
            <p:ph type="title"/>
          </p:nvPr>
        </p:nvSpPr>
        <p:spPr>
          <a:xfrm>
            <a:off x="179512" y="260648"/>
            <a:ext cx="7772400" cy="1143000"/>
          </a:xfrm>
        </p:spPr>
        <p:txBody>
          <a:bodyPr/>
          <a:lstStyle/>
          <a:p>
            <a:pPr eaLnBrk="1" hangingPunct="1"/>
            <a:r>
              <a:rPr lang="zh-CN" altLang="en-US" dirty="0">
                <a:solidFill>
                  <a:schemeClr val="tx1"/>
                </a:solidFill>
              </a:rPr>
              <a:t>国际会计专业</a:t>
            </a:r>
            <a:endParaRPr lang="en-US" altLang="zh-CN" dirty="0">
              <a:solidFill>
                <a:schemeClr val="tx1"/>
              </a:solidFill>
            </a:endParaRPr>
          </a:p>
        </p:txBody>
      </p:sp>
      <p:sp>
        <p:nvSpPr>
          <p:cNvPr id="7172" name="Rectangle 3"/>
          <p:cNvSpPr>
            <a:spLocks noGrp="1" noChangeArrowheads="1"/>
          </p:cNvSpPr>
          <p:nvPr>
            <p:ph type="body" idx="1"/>
          </p:nvPr>
        </p:nvSpPr>
        <p:spPr>
          <a:xfrm>
            <a:off x="251520" y="1268760"/>
            <a:ext cx="8569325" cy="5329238"/>
          </a:xfrm>
        </p:spPr>
        <p:txBody>
          <a:bodyPr/>
          <a:lstStyle/>
          <a:p>
            <a:pPr eaLnBrk="1" hangingPunct="1">
              <a:defRPr/>
            </a:pPr>
            <a:endParaRPr lang="en-US" altLang="zh-CN" sz="2400" dirty="0">
              <a:solidFill>
                <a:srgbClr val="FF0000"/>
              </a:solidFill>
            </a:endParaRPr>
          </a:p>
          <a:p>
            <a:pPr eaLnBrk="1" hangingPunct="1">
              <a:lnSpc>
                <a:spcPct val="100000"/>
              </a:lnSpc>
              <a:defRPr/>
            </a:pPr>
            <a:r>
              <a:rPr lang="zh-CN" altLang="en-US" sz="2500" b="0" dirty="0">
                <a:latin typeface="宋体" pitchFamily="2" charset="-122"/>
                <a:ea typeface="宋体" pitchFamily="2" charset="-122"/>
              </a:rPr>
              <a:t>国际会计专业是由</a:t>
            </a:r>
            <a:r>
              <a:rPr lang="zh-CN" altLang="zh-CN" sz="2500" b="0" dirty="0">
                <a:latin typeface="宋体" pitchFamily="2" charset="-122"/>
                <a:ea typeface="宋体" pitchFamily="2" charset="-122"/>
              </a:rPr>
              <a:t>南开大学与加拿大特许专业会计师协会（</a:t>
            </a:r>
            <a:r>
              <a:rPr lang="en-US" altLang="zh-CN" sz="2500" b="0" dirty="0">
                <a:latin typeface="宋体" pitchFamily="2" charset="-122"/>
                <a:ea typeface="宋体" pitchFamily="2" charset="-122"/>
              </a:rPr>
              <a:t>Chartered Professional Accountants of Canada</a:t>
            </a:r>
            <a:r>
              <a:rPr lang="zh-CN" altLang="en-US" sz="2500" b="0" dirty="0">
                <a:latin typeface="宋体" pitchFamily="2" charset="-122"/>
                <a:ea typeface="宋体" pitchFamily="2" charset="-122"/>
              </a:rPr>
              <a:t>，简称</a:t>
            </a:r>
            <a:r>
              <a:rPr lang="en-US" altLang="zh-CN" sz="2500" b="0" dirty="0">
                <a:latin typeface="宋体" pitchFamily="2" charset="-122"/>
                <a:ea typeface="宋体" pitchFamily="2" charset="-122"/>
              </a:rPr>
              <a:t>CPA Canada(</a:t>
            </a:r>
            <a:r>
              <a:rPr lang="zh-CN" altLang="zh-CN" sz="2500" b="0" dirty="0">
                <a:latin typeface="宋体" pitchFamily="2" charset="-122"/>
                <a:ea typeface="宋体" pitchFamily="2" charset="-122"/>
              </a:rPr>
              <a:t>原</a:t>
            </a:r>
            <a:r>
              <a:rPr lang="en-US" altLang="zh-CN" sz="2500" b="0" dirty="0">
                <a:latin typeface="宋体" pitchFamily="2" charset="-122"/>
                <a:ea typeface="宋体" pitchFamily="2" charset="-122"/>
              </a:rPr>
              <a:t>CGA)</a:t>
            </a:r>
            <a:r>
              <a:rPr lang="zh-CN" altLang="zh-CN" sz="2500" b="0" dirty="0">
                <a:latin typeface="宋体" pitchFamily="2" charset="-122"/>
                <a:ea typeface="宋体" pitchFamily="2" charset="-122"/>
              </a:rPr>
              <a:t>）合作</a:t>
            </a:r>
            <a:r>
              <a:rPr lang="zh-CN" altLang="en-US" sz="2500" b="0" dirty="0">
                <a:latin typeface="宋体" pitchFamily="2" charset="-122"/>
                <a:ea typeface="宋体" pitchFamily="2" charset="-122"/>
              </a:rPr>
              <a:t>设立。</a:t>
            </a:r>
            <a:endParaRPr lang="en-US" altLang="zh-CN" sz="2500" b="0" dirty="0">
              <a:latin typeface="宋体" pitchFamily="2" charset="-122"/>
              <a:ea typeface="宋体" pitchFamily="2" charset="-122"/>
            </a:endParaRPr>
          </a:p>
          <a:p>
            <a:pPr eaLnBrk="1" hangingPunct="1">
              <a:lnSpc>
                <a:spcPct val="100000"/>
              </a:lnSpc>
              <a:defRPr/>
            </a:pPr>
            <a:r>
              <a:rPr lang="en-US" altLang="zh-CN" sz="2500" b="0" dirty="0">
                <a:latin typeface="宋体" pitchFamily="2" charset="-122"/>
                <a:ea typeface="宋体" pitchFamily="2" charset="-122"/>
              </a:rPr>
              <a:t>2001</a:t>
            </a:r>
            <a:r>
              <a:rPr lang="zh-CN" altLang="en-US" sz="2500" b="0" dirty="0">
                <a:latin typeface="宋体" pitchFamily="2" charset="-122"/>
                <a:ea typeface="宋体" pitchFamily="2" charset="-122"/>
              </a:rPr>
              <a:t>年，经教育部批准设立，并招收第一届学生</a:t>
            </a:r>
            <a:endParaRPr lang="en-US" altLang="zh-CN" sz="2500" b="0" dirty="0">
              <a:latin typeface="宋体" pitchFamily="2" charset="-122"/>
              <a:ea typeface="宋体" pitchFamily="2" charset="-122"/>
            </a:endParaRPr>
          </a:p>
          <a:p>
            <a:pPr eaLnBrk="1" hangingPunct="1">
              <a:lnSpc>
                <a:spcPct val="100000"/>
              </a:lnSpc>
              <a:defRPr/>
            </a:pPr>
            <a:r>
              <a:rPr lang="zh-CN" altLang="zh-CN" sz="2500" b="0" dirty="0">
                <a:latin typeface="宋体" pitchFamily="2" charset="-122"/>
                <a:ea typeface="宋体" pitchFamily="2" charset="-122"/>
              </a:rPr>
              <a:t>本合作项目现在已经连续运转</a:t>
            </a:r>
            <a:r>
              <a:rPr lang="en-US" altLang="zh-CN" sz="2500" b="0" dirty="0">
                <a:latin typeface="宋体" pitchFamily="2" charset="-122"/>
                <a:ea typeface="宋体" pitchFamily="2" charset="-122"/>
              </a:rPr>
              <a:t>21</a:t>
            </a:r>
            <a:r>
              <a:rPr lang="zh-CN" altLang="zh-CN" sz="2500" b="0" dirty="0">
                <a:latin typeface="宋体" pitchFamily="2" charset="-122"/>
                <a:ea typeface="宋体" pitchFamily="2" charset="-122"/>
              </a:rPr>
              <a:t>年</a:t>
            </a:r>
            <a:endParaRPr lang="en-US" altLang="zh-CN" sz="2500" b="0" dirty="0">
              <a:latin typeface="宋体" pitchFamily="2" charset="-122"/>
              <a:ea typeface="宋体" pitchFamily="2" charset="-122"/>
            </a:endParaRPr>
          </a:p>
          <a:p>
            <a:pPr eaLnBrk="1" hangingPunct="1">
              <a:lnSpc>
                <a:spcPct val="100000"/>
              </a:lnSpc>
              <a:defRPr/>
            </a:pPr>
            <a:r>
              <a:rPr lang="zh-CN" altLang="en-US" sz="2500" b="0" dirty="0">
                <a:latin typeface="宋体" pitchFamily="2" charset="-122"/>
                <a:ea typeface="宋体" pitchFamily="2" charset="-122"/>
              </a:rPr>
              <a:t>南开大学的品牌和特色专业之一</a:t>
            </a:r>
            <a:endParaRPr lang="en-US" altLang="zh-CN" sz="2500" b="0" dirty="0">
              <a:latin typeface="宋体" pitchFamily="2" charset="-122"/>
              <a:ea typeface="宋体" pitchFamily="2" charset="-122"/>
            </a:endParaRPr>
          </a:p>
          <a:p>
            <a:pPr eaLnBrk="1" hangingPunct="1">
              <a:lnSpc>
                <a:spcPct val="100000"/>
              </a:lnSpc>
              <a:defRPr/>
            </a:pPr>
            <a:r>
              <a:rPr lang="zh-CN" altLang="zh-CN" sz="2500" b="0" dirty="0">
                <a:latin typeface="宋体" pitchFamily="2" charset="-122"/>
                <a:ea typeface="宋体" pitchFamily="2" charset="-122"/>
              </a:rPr>
              <a:t>取得了良好的</a:t>
            </a:r>
            <a:r>
              <a:rPr lang="zh-CN" altLang="en-US" sz="2500" b="0" dirty="0">
                <a:latin typeface="宋体" pitchFamily="2" charset="-122"/>
                <a:ea typeface="宋体" pitchFamily="2" charset="-122"/>
              </a:rPr>
              <a:t>声誉</a:t>
            </a:r>
            <a:r>
              <a:rPr lang="zh-CN" altLang="zh-CN" sz="2500" b="0" dirty="0">
                <a:latin typeface="宋体" pitchFamily="2" charset="-122"/>
                <a:ea typeface="宋体" pitchFamily="2" charset="-122"/>
              </a:rPr>
              <a:t>，得到了社会的广泛认可</a:t>
            </a:r>
            <a:endParaRPr lang="en-US" altLang="zh-CN" sz="2500" b="0" dirty="0">
              <a:latin typeface="宋体" pitchFamily="2" charset="-122"/>
              <a:ea typeface="宋体" pitchFamily="2" charset="-122"/>
            </a:endParaRPr>
          </a:p>
          <a:p>
            <a:pPr eaLnBrk="1" hangingPunct="1">
              <a:lnSpc>
                <a:spcPct val="100000"/>
              </a:lnSpc>
              <a:defRPr/>
            </a:pPr>
            <a:r>
              <a:rPr lang="zh-CN" altLang="en-US" sz="2500" b="0" dirty="0">
                <a:latin typeface="宋体" pitchFamily="2" charset="-122"/>
                <a:ea typeface="宋体" pitchFamily="2" charset="-122"/>
              </a:rPr>
              <a:t>在</a:t>
            </a:r>
            <a:r>
              <a:rPr lang="en-US" altLang="zh-CN" sz="2500" b="0" dirty="0">
                <a:latin typeface="宋体" pitchFamily="2" charset="-122"/>
                <a:ea typeface="宋体" pitchFamily="2" charset="-122"/>
              </a:rPr>
              <a:t>2018</a:t>
            </a:r>
            <a:r>
              <a:rPr lang="zh-CN" altLang="en-US" sz="2500" b="0" dirty="0">
                <a:latin typeface="宋体" pitchFamily="2" charset="-122"/>
                <a:ea typeface="宋体" pitchFamily="2" charset="-122"/>
              </a:rPr>
              <a:t>之前一直单独招生，在南开大学理科招生的专业中基本保持前三名。</a:t>
            </a:r>
            <a:endParaRPr lang="en-US" altLang="zh-CN" sz="2500" b="0" dirty="0">
              <a:latin typeface="宋体" pitchFamily="2" charset="-122"/>
              <a:ea typeface="宋体" pitchFamily="2" charset="-122"/>
            </a:endParaRPr>
          </a:p>
          <a:p>
            <a:pPr eaLnBrk="1" hangingPunct="1">
              <a:lnSpc>
                <a:spcPct val="100000"/>
              </a:lnSpc>
              <a:defRPr/>
            </a:pPr>
            <a:endParaRPr lang="en-US" altLang="zh-CN" sz="2400" dirty="0">
              <a:latin typeface="宋体" pitchFamily="2" charset="-122"/>
              <a:ea typeface="宋体" pitchFamily="2" charset="-122"/>
            </a:endParaRPr>
          </a:p>
          <a:p>
            <a:pPr eaLnBrk="1" hangingPunct="1">
              <a:defRPr/>
            </a:pPr>
            <a:endParaRPr lang="zh-CN" altLang="en-US" sz="2400" dirty="0"/>
          </a:p>
          <a:p>
            <a:pPr eaLnBrk="1" hangingPunct="1">
              <a:lnSpc>
                <a:spcPct val="150000"/>
              </a:lnSpc>
              <a:buFontTx/>
              <a:buNone/>
              <a:defRPr/>
            </a:pPr>
            <a:endParaRPr lang="en-US" altLang="zh-CN" sz="2400" dirty="0"/>
          </a:p>
        </p:txBody>
      </p:sp>
    </p:spTree>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5576" y="620688"/>
            <a:ext cx="7772400" cy="1143000"/>
          </a:xfrm>
        </p:spPr>
        <p:txBody>
          <a:bodyPr/>
          <a:lstStyle/>
          <a:p>
            <a:r>
              <a:rPr lang="zh-CN" altLang="en-US" dirty="0"/>
              <a:t>国际会计专业的特点</a:t>
            </a:r>
          </a:p>
        </p:txBody>
      </p:sp>
      <p:sp>
        <p:nvSpPr>
          <p:cNvPr id="3" name="内容占位符 2"/>
          <p:cNvSpPr>
            <a:spLocks noGrp="1"/>
          </p:cNvSpPr>
          <p:nvPr>
            <p:ph idx="1"/>
          </p:nvPr>
        </p:nvSpPr>
        <p:spPr>
          <a:xfrm>
            <a:off x="685800" y="1628800"/>
            <a:ext cx="7772400" cy="4680520"/>
          </a:xfrm>
        </p:spPr>
        <p:txBody>
          <a:bodyPr/>
          <a:lstStyle/>
          <a:p>
            <a:pPr>
              <a:lnSpc>
                <a:spcPct val="100000"/>
              </a:lnSpc>
              <a:buNone/>
            </a:pPr>
            <a:r>
              <a:rPr lang="zh-CN" altLang="en-US" sz="2500" dirty="0">
                <a:latin typeface="+mj-ea"/>
                <a:ea typeface="+mj-ea"/>
              </a:rPr>
              <a:t>国际会计专业有五个特点：</a:t>
            </a:r>
            <a:endParaRPr lang="en-US" altLang="zh-CN" sz="2500" dirty="0">
              <a:latin typeface="+mj-ea"/>
              <a:ea typeface="+mj-ea"/>
            </a:endParaRPr>
          </a:p>
          <a:p>
            <a:pPr>
              <a:lnSpc>
                <a:spcPct val="100000"/>
              </a:lnSpc>
            </a:pPr>
            <a:r>
              <a:rPr lang="zh-CN" altLang="zh-CN" sz="2500" dirty="0">
                <a:latin typeface="+mj-ea"/>
                <a:ea typeface="+mj-ea"/>
              </a:rPr>
              <a:t>国际化教学资料</a:t>
            </a:r>
            <a:r>
              <a:rPr lang="zh-CN" altLang="en-US" sz="2500" dirty="0">
                <a:latin typeface="+mj-ea"/>
                <a:ea typeface="+mj-ea"/>
              </a:rPr>
              <a:t>，</a:t>
            </a:r>
            <a:r>
              <a:rPr lang="zh-CN" altLang="zh-CN" sz="2500" dirty="0">
                <a:latin typeface="+mj-ea"/>
                <a:ea typeface="+mj-ea"/>
              </a:rPr>
              <a:t>双语教学模式</a:t>
            </a:r>
            <a:endParaRPr lang="en-US" altLang="zh-CN" sz="2500" dirty="0">
              <a:latin typeface="宋体" pitchFamily="2" charset="-122"/>
              <a:ea typeface="宋体" pitchFamily="2" charset="-122"/>
            </a:endParaRPr>
          </a:p>
          <a:p>
            <a:pPr>
              <a:lnSpc>
                <a:spcPct val="100000"/>
              </a:lnSpc>
            </a:pPr>
            <a:r>
              <a:rPr lang="zh-CN" altLang="zh-CN" sz="2500" dirty="0">
                <a:latin typeface="+mj-ea"/>
                <a:ea typeface="+mj-ea"/>
              </a:rPr>
              <a:t>替代</a:t>
            </a:r>
            <a:r>
              <a:rPr lang="en-US" altLang="zh-CN" sz="2500" dirty="0">
                <a:latin typeface="Times New Roman" panose="02020603050405020304" pitchFamily="18" charset="0"/>
                <a:ea typeface="+mj-ea"/>
                <a:cs typeface="Times New Roman" panose="02020603050405020304" pitchFamily="18" charset="0"/>
              </a:rPr>
              <a:t>CPA Canada</a:t>
            </a:r>
            <a:r>
              <a:rPr lang="zh-CN" altLang="zh-CN" sz="2500" dirty="0">
                <a:latin typeface="+mj-ea"/>
                <a:ea typeface="+mj-ea"/>
              </a:rPr>
              <a:t>职业资格考试的大部分课程</a:t>
            </a:r>
            <a:endParaRPr lang="en-US" altLang="zh-CN" sz="2500" dirty="0">
              <a:latin typeface="+mj-ea"/>
              <a:ea typeface="+mj-ea"/>
            </a:endParaRPr>
          </a:p>
          <a:p>
            <a:pPr>
              <a:lnSpc>
                <a:spcPct val="100000"/>
              </a:lnSpc>
              <a:buNone/>
            </a:pPr>
            <a:r>
              <a:rPr lang="en-US" altLang="zh-CN" sz="2500" dirty="0">
                <a:latin typeface="+mj-ea"/>
                <a:ea typeface="+mj-ea"/>
              </a:rPr>
              <a:t>  </a:t>
            </a:r>
            <a:r>
              <a:rPr lang="zh-CN" altLang="zh-CN" sz="2500" b="0" dirty="0">
                <a:latin typeface="宋体" pitchFamily="2" charset="-122"/>
                <a:ea typeface="宋体" pitchFamily="2" charset="-122"/>
              </a:rPr>
              <a:t>该专业的学生按教学计划完成纳入教学计划的 14 门专业基础课和专业课后，考试成绩同时会得到</a:t>
            </a:r>
            <a:r>
              <a:rPr lang="en-US" altLang="zh-CN" sz="2500" b="0" dirty="0">
                <a:latin typeface="宋体" pitchFamily="2" charset="-122"/>
                <a:ea typeface="宋体" pitchFamily="2" charset="-122"/>
              </a:rPr>
              <a:t>CPA Canada</a:t>
            </a:r>
            <a:r>
              <a:rPr lang="zh-CN" altLang="zh-CN" sz="2500" b="0" dirty="0">
                <a:latin typeface="宋体" pitchFamily="2" charset="-122"/>
                <a:ea typeface="宋体" pitchFamily="2" charset="-122"/>
              </a:rPr>
              <a:t>的认可。</a:t>
            </a:r>
            <a:endParaRPr lang="en-US" altLang="zh-CN" sz="2500" b="0" dirty="0">
              <a:latin typeface="宋体" pitchFamily="2" charset="-122"/>
              <a:ea typeface="宋体" pitchFamily="2" charset="-122"/>
            </a:endParaRPr>
          </a:p>
          <a:p>
            <a:pPr>
              <a:lnSpc>
                <a:spcPct val="100000"/>
              </a:lnSpc>
            </a:pPr>
            <a:r>
              <a:rPr lang="zh-CN" altLang="zh-CN" sz="2500" dirty="0">
                <a:latin typeface="+mj-ea"/>
                <a:ea typeface="+mj-ea"/>
              </a:rPr>
              <a:t>接轨加拿大高校研究生项目</a:t>
            </a:r>
            <a:endParaRPr lang="en-US" altLang="zh-CN" sz="2500" dirty="0">
              <a:latin typeface="+mj-ea"/>
              <a:ea typeface="+mj-ea"/>
            </a:endParaRPr>
          </a:p>
          <a:p>
            <a:pPr>
              <a:lnSpc>
                <a:spcPct val="100000"/>
              </a:lnSpc>
              <a:buNone/>
            </a:pPr>
            <a:r>
              <a:rPr lang="en-US" altLang="zh-CN" sz="2500" dirty="0">
                <a:latin typeface="宋体" pitchFamily="2" charset="-122"/>
                <a:ea typeface="宋体" pitchFamily="2" charset="-122"/>
              </a:rPr>
              <a:t>  </a:t>
            </a:r>
            <a:r>
              <a:rPr lang="zh-CN" altLang="zh-CN" sz="2500" b="0" dirty="0">
                <a:latin typeface="宋体" pitchFamily="2" charset="-122"/>
                <a:ea typeface="宋体" pitchFamily="2" charset="-122"/>
              </a:rPr>
              <a:t>该专业学生可直接申请加拿大有的学校的会计或金融相关专业研究生项目，免GMAT研究生入学考试要求。</a:t>
            </a:r>
            <a:endParaRPr lang="en-US" altLang="zh-CN" sz="2500" b="0" dirty="0">
              <a:latin typeface="宋体" pitchFamily="2" charset="-122"/>
              <a:ea typeface="宋体" pitchFamily="2" charset="-122"/>
            </a:endParaRPr>
          </a:p>
          <a:p>
            <a:endParaRPr lang="zh-CN" altLang="zh-CN" dirty="0">
              <a:latin typeface="宋体" pitchFamily="2" charset="-122"/>
              <a:ea typeface="宋体" pitchFamily="2" charset="-122"/>
            </a:endParaRPr>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5</a:t>
            </a:fld>
            <a:endParaRPr lang="en-US" altLang="zh-CN" dirty="0"/>
          </a:p>
        </p:txBody>
      </p:sp>
    </p:spTree>
  </p:cSld>
  <p:clrMapOvr>
    <a:masterClrMapping/>
  </p:clrMapOvr>
  <p:transition>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国际会计专业的特点</a:t>
            </a:r>
          </a:p>
        </p:txBody>
      </p:sp>
      <p:sp>
        <p:nvSpPr>
          <p:cNvPr id="3" name="内容占位符 2"/>
          <p:cNvSpPr>
            <a:spLocks noGrp="1"/>
          </p:cNvSpPr>
          <p:nvPr>
            <p:ph idx="1"/>
          </p:nvPr>
        </p:nvSpPr>
        <p:spPr>
          <a:xfrm>
            <a:off x="685800" y="1981200"/>
            <a:ext cx="7772400" cy="4544144"/>
          </a:xfrm>
        </p:spPr>
        <p:txBody>
          <a:bodyPr/>
          <a:lstStyle/>
          <a:p>
            <a:pPr>
              <a:lnSpc>
                <a:spcPct val="100000"/>
              </a:lnSpc>
            </a:pPr>
            <a:r>
              <a:rPr lang="zh-CN" altLang="zh-CN" sz="2400" dirty="0">
                <a:latin typeface="+mj-ea"/>
                <a:ea typeface="+mj-ea"/>
              </a:rPr>
              <a:t>国际化发展平台</a:t>
            </a:r>
            <a:endParaRPr lang="en-US" altLang="zh-CN" sz="2400" dirty="0">
              <a:latin typeface="+mj-ea"/>
              <a:ea typeface="+mj-ea"/>
            </a:endParaRPr>
          </a:p>
          <a:p>
            <a:pPr>
              <a:lnSpc>
                <a:spcPct val="100000"/>
              </a:lnSpc>
              <a:buNone/>
            </a:pPr>
            <a:r>
              <a:rPr lang="en-US" altLang="zh-CN" sz="2400" dirty="0">
                <a:latin typeface="+mj-ea"/>
              </a:rPr>
              <a:t>  </a:t>
            </a:r>
            <a:r>
              <a:rPr lang="zh-CN" altLang="zh-CN" sz="2400" b="0" dirty="0">
                <a:latin typeface="宋体" pitchFamily="2" charset="-122"/>
                <a:ea typeface="宋体" pitchFamily="2" charset="-122"/>
              </a:rPr>
              <a:t>取得加拿大特许专业会计师资格后，经过申请，可以成为美国、英国、澳大利亚、新西兰、爱尔兰、香港的会员并执业，为学生未来发展提供了更加广阔的国际化平台。</a:t>
            </a:r>
            <a:endParaRPr lang="zh-CN" altLang="en-US" sz="2400" b="0" dirty="0">
              <a:latin typeface="宋体" pitchFamily="2" charset="-122"/>
              <a:ea typeface="宋体" pitchFamily="2" charset="-122"/>
            </a:endParaRPr>
          </a:p>
          <a:p>
            <a:r>
              <a:rPr lang="zh-CN" altLang="en-US" sz="2400" dirty="0">
                <a:latin typeface="+mj-ea"/>
                <a:ea typeface="+mj-ea"/>
              </a:rPr>
              <a:t>国际化视野和国际化能力</a:t>
            </a:r>
            <a:endParaRPr lang="en-US" altLang="zh-CN" sz="2400" dirty="0">
              <a:latin typeface="+mj-ea"/>
              <a:ea typeface="+mj-ea"/>
            </a:endParaRPr>
          </a:p>
          <a:p>
            <a:r>
              <a:rPr lang="zh-CN" altLang="en-US" sz="2400" dirty="0">
                <a:latin typeface="+mj-ea"/>
                <a:ea typeface="+mj-ea"/>
              </a:rPr>
              <a:t>充分体现大数据和智能环境下的能力培养</a:t>
            </a:r>
            <a:endParaRPr lang="en-US" altLang="zh-CN" sz="2400" dirty="0">
              <a:latin typeface="+mj-ea"/>
              <a:ea typeface="+mj-ea"/>
            </a:endParaRPr>
          </a:p>
          <a:p>
            <a:r>
              <a:rPr lang="zh-CN" altLang="en-US" sz="2400" b="0" dirty="0">
                <a:latin typeface="宋体" panose="02010600030101010101" pitchFamily="2" charset="-122"/>
                <a:ea typeface="宋体" panose="02010600030101010101" pitchFamily="2" charset="-122"/>
              </a:rPr>
              <a:t>为适应数字经济、大数据和人工智能的发展，本专业开设了</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大数据分析与审计</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大数据与会计分析</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大数据与财务决策</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大数据与商业分析</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智能会计与财务讲座</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金融科技</a:t>
            </a:r>
            <a:r>
              <a:rPr lang="en-US" altLang="zh-CN" sz="2400" b="0" dirty="0">
                <a:latin typeface="宋体" panose="02010600030101010101" pitchFamily="2" charset="-122"/>
                <a:ea typeface="宋体" panose="02010600030101010101" pitchFamily="2" charset="-122"/>
              </a:rPr>
              <a:t>》</a:t>
            </a:r>
            <a:r>
              <a:rPr lang="zh-CN" altLang="en-US" sz="2400" b="0" dirty="0">
                <a:latin typeface="宋体" panose="02010600030101010101" pitchFamily="2" charset="-122"/>
                <a:ea typeface="宋体" panose="02010600030101010101" pitchFamily="2" charset="-122"/>
              </a:rPr>
              <a:t>等课程。</a:t>
            </a:r>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6</a:t>
            </a:fld>
            <a:endParaRPr lang="en-US" altLang="zh-CN"/>
          </a:p>
        </p:txBody>
      </p:sp>
    </p:spTree>
  </p:cSld>
  <p:clrMapOvr>
    <a:masterClrMapping/>
  </p:clrMapOvr>
  <p:transition>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5576" y="620688"/>
            <a:ext cx="7772400" cy="864096"/>
          </a:xfrm>
        </p:spPr>
        <p:txBody>
          <a:bodyPr/>
          <a:lstStyle/>
          <a:p>
            <a:r>
              <a:rPr lang="zh-CN" altLang="zh-CN" dirty="0"/>
              <a:t>加拿大特许专业会计师协会</a:t>
            </a:r>
            <a:endParaRPr lang="zh-CN" altLang="en-US" dirty="0"/>
          </a:p>
        </p:txBody>
      </p:sp>
      <p:sp>
        <p:nvSpPr>
          <p:cNvPr id="3" name="内容占位符 2"/>
          <p:cNvSpPr>
            <a:spLocks noGrp="1"/>
          </p:cNvSpPr>
          <p:nvPr>
            <p:ph idx="1"/>
          </p:nvPr>
        </p:nvSpPr>
        <p:spPr>
          <a:xfrm>
            <a:off x="755576" y="1556792"/>
            <a:ext cx="7772400" cy="4896544"/>
          </a:xfrm>
        </p:spPr>
        <p:txBody>
          <a:bodyPr/>
          <a:lstStyle/>
          <a:p>
            <a:r>
              <a:rPr lang="zh-CN" altLang="zh-CN" sz="2400" b="0" dirty="0">
                <a:latin typeface="宋体" pitchFamily="2" charset="-122"/>
                <a:ea typeface="宋体" pitchFamily="2" charset="-122"/>
              </a:rPr>
              <a:t>加拿大特许专业会计师协会</a:t>
            </a:r>
            <a:r>
              <a:rPr lang="zh-CN" altLang="zh-CN" sz="2400" b="0" dirty="0">
                <a:latin typeface="+mj-lt"/>
                <a:ea typeface="宋体" pitchFamily="2" charset="-122"/>
              </a:rPr>
              <a:t>（</a:t>
            </a:r>
            <a:r>
              <a:rPr lang="en-US" altLang="zh-CN" sz="2400" b="0" dirty="0">
                <a:latin typeface="+mj-lt"/>
                <a:ea typeface="宋体" pitchFamily="2" charset="-122"/>
              </a:rPr>
              <a:t>Chartered Professional Accountants of Canada</a:t>
            </a:r>
            <a:r>
              <a:rPr lang="zh-CN" altLang="zh-CN" sz="2400" b="0" dirty="0">
                <a:latin typeface="+mj-lt"/>
                <a:ea typeface="宋体" pitchFamily="2" charset="-122"/>
              </a:rPr>
              <a:t>，</a:t>
            </a:r>
            <a:r>
              <a:rPr lang="en-US" altLang="zh-CN" sz="2400" b="0" dirty="0">
                <a:latin typeface="+mj-lt"/>
                <a:ea typeface="宋体" pitchFamily="2" charset="-122"/>
              </a:rPr>
              <a:t>CPA Canada</a:t>
            </a:r>
            <a:r>
              <a:rPr lang="zh-CN" altLang="zh-CN" sz="2400" b="0" dirty="0">
                <a:latin typeface="+mj-lt"/>
                <a:ea typeface="宋体" pitchFamily="2" charset="-122"/>
              </a:rPr>
              <a:t>）</a:t>
            </a:r>
            <a:r>
              <a:rPr lang="zh-CN" altLang="zh-CN" sz="2400" b="0" dirty="0">
                <a:latin typeface="宋体" pitchFamily="2" charset="-122"/>
                <a:ea typeface="宋体" pitchFamily="2" charset="-122"/>
              </a:rPr>
              <a:t>，是加拿大唯一的会计职业团体，是世界上五个规模最大的会计师团体之一</a:t>
            </a:r>
            <a:r>
              <a:rPr lang="zh-CN" altLang="en-US" sz="2400" b="0" dirty="0">
                <a:latin typeface="宋体" pitchFamily="2" charset="-122"/>
                <a:ea typeface="宋体" pitchFamily="2" charset="-122"/>
              </a:rPr>
              <a:t>。</a:t>
            </a:r>
            <a:endParaRPr lang="en-US" altLang="zh-CN" sz="2400" b="0" dirty="0">
              <a:latin typeface="宋体" pitchFamily="2" charset="-122"/>
              <a:ea typeface="宋体" pitchFamily="2" charset="-122"/>
            </a:endParaRPr>
          </a:p>
          <a:p>
            <a:r>
              <a:rPr lang="zh-CN" altLang="zh-CN" sz="2400" b="0" dirty="0">
                <a:latin typeface="宋体" pitchFamily="2" charset="-122"/>
                <a:ea typeface="宋体" pitchFamily="2" charset="-122"/>
              </a:rPr>
              <a:t>是全球最具影响力的全球会计联盟</a:t>
            </a:r>
            <a:r>
              <a:rPr lang="zh-CN" altLang="zh-CN" sz="2400" b="0" dirty="0">
                <a:latin typeface="+mj-lt"/>
                <a:ea typeface="宋体" pitchFamily="2" charset="-122"/>
              </a:rPr>
              <a:t>（</a:t>
            </a:r>
            <a:r>
              <a:rPr lang="en-US" altLang="zh-CN" sz="2400" b="0" dirty="0">
                <a:latin typeface="+mj-lt"/>
                <a:ea typeface="宋体" pitchFamily="2" charset="-122"/>
              </a:rPr>
              <a:t>Global Accounting Alliance</a:t>
            </a:r>
            <a:r>
              <a:rPr lang="zh-CN" altLang="zh-CN" sz="2400" b="0" dirty="0">
                <a:latin typeface="+mj-lt"/>
                <a:ea typeface="宋体" pitchFamily="2" charset="-122"/>
              </a:rPr>
              <a:t>，以下简称</a:t>
            </a:r>
            <a:r>
              <a:rPr lang="en-US" altLang="zh-CN" sz="2400" b="0" dirty="0">
                <a:latin typeface="+mj-lt"/>
                <a:ea typeface="宋体" pitchFamily="2" charset="-122"/>
              </a:rPr>
              <a:t>GAA</a:t>
            </a:r>
            <a:r>
              <a:rPr lang="zh-CN" altLang="zh-CN" sz="2400" b="0" dirty="0">
                <a:latin typeface="+mj-lt"/>
                <a:ea typeface="宋体" pitchFamily="2" charset="-122"/>
              </a:rPr>
              <a:t>）</a:t>
            </a:r>
            <a:r>
              <a:rPr lang="zh-CN" altLang="zh-CN" sz="2400" b="0" dirty="0">
                <a:latin typeface="宋体" pitchFamily="2" charset="-122"/>
                <a:ea typeface="宋体" pitchFamily="2" charset="-122"/>
              </a:rPr>
              <a:t>的成员（包括美国、加拿大、英国、澳大利亚、香港等国家和地区的会计职业团体）。</a:t>
            </a:r>
            <a:endParaRPr lang="en-US" altLang="zh-CN" sz="2400" b="0" dirty="0">
              <a:latin typeface="宋体" pitchFamily="2" charset="-122"/>
              <a:ea typeface="宋体" pitchFamily="2" charset="-122"/>
            </a:endParaRPr>
          </a:p>
          <a:p>
            <a:r>
              <a:rPr lang="zh-CN" altLang="zh-CN" sz="2400" b="0" dirty="0">
                <a:latin typeface="宋体" pitchFamily="2" charset="-122"/>
                <a:ea typeface="宋体" pitchFamily="2" charset="-122"/>
              </a:rPr>
              <a:t>全球会计联盟成员之间实行资格互认</a:t>
            </a:r>
            <a:r>
              <a:rPr lang="zh-CN" altLang="en-US" sz="2400" b="0" dirty="0">
                <a:latin typeface="宋体" pitchFamily="2" charset="-122"/>
                <a:ea typeface="宋体" pitchFamily="2" charset="-122"/>
              </a:rPr>
              <a:t>。</a:t>
            </a:r>
            <a:r>
              <a:rPr lang="zh-CN" altLang="zh-CN" sz="2400" b="0" dirty="0">
                <a:latin typeface="宋体" pitchFamily="2" charset="-122"/>
                <a:ea typeface="宋体" pitchFamily="2" charset="-122"/>
              </a:rPr>
              <a:t>取得加拿大特许专业会计师资格后，经过申请，可以成为全球会计联盟其他成员（美国、英国、澳大利亚、新西兰、爱尔兰、香港）的会员。</a:t>
            </a:r>
            <a:endParaRPr lang="zh-CN" altLang="en-US" sz="2400" b="0" dirty="0">
              <a:latin typeface="宋体" pitchFamily="2" charset="-122"/>
              <a:ea typeface="宋体" pitchFamily="2" charset="-122"/>
            </a:endParaRPr>
          </a:p>
        </p:txBody>
      </p:sp>
      <p:sp>
        <p:nvSpPr>
          <p:cNvPr id="4" name="灯片编号占位符 3"/>
          <p:cNvSpPr>
            <a:spLocks noGrp="1"/>
          </p:cNvSpPr>
          <p:nvPr>
            <p:ph type="sldNum" sz="quarter" idx="12"/>
          </p:nvPr>
        </p:nvSpPr>
        <p:spPr/>
        <p:txBody>
          <a:bodyPr/>
          <a:lstStyle/>
          <a:p>
            <a:pPr>
              <a:defRPr/>
            </a:pPr>
            <a:fld id="{AB928433-6783-4F3F-8DC0-1F858574F025}" type="slidenum">
              <a:rPr lang="en-US" altLang="zh-CN" smtClean="0"/>
              <a:pPr>
                <a:defRPr/>
              </a:pPr>
              <a:t>7</a:t>
            </a:fld>
            <a:endParaRPr lang="en-US" altLang="zh-CN"/>
          </a:p>
        </p:txBody>
      </p:sp>
    </p:spTree>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C66E3C94-8F44-F87C-D299-242E22E3F6E6}"/>
              </a:ext>
            </a:extLst>
          </p:cNvPr>
          <p:cNvSpPr>
            <a:spLocks noGrp="1"/>
          </p:cNvSpPr>
          <p:nvPr>
            <p:ph type="sldNum" sz="quarter" idx="12"/>
          </p:nvPr>
        </p:nvSpPr>
        <p:spPr/>
        <p:txBody>
          <a:bodyPr/>
          <a:lstStyle/>
          <a:p>
            <a:pPr>
              <a:defRPr/>
            </a:pPr>
            <a:fld id="{AB928433-6783-4F3F-8DC0-1F858574F025}" type="slidenum">
              <a:rPr lang="en-US" altLang="zh-CN" smtClean="0"/>
              <a:pPr>
                <a:defRPr/>
              </a:pPr>
              <a:t>8</a:t>
            </a:fld>
            <a:endParaRPr lang="en-US" altLang="zh-CN"/>
          </a:p>
        </p:txBody>
      </p:sp>
      <p:pic>
        <p:nvPicPr>
          <p:cNvPr id="6" name="内容占位符 5">
            <a:extLst>
              <a:ext uri="{FF2B5EF4-FFF2-40B4-BE49-F238E27FC236}">
                <a16:creationId xmlns:a16="http://schemas.microsoft.com/office/drawing/2014/main" id="{2CF215A8-F1C8-D866-CD99-4FDA00FD5DB7}"/>
              </a:ext>
            </a:extLst>
          </p:cNvPr>
          <p:cNvPicPr>
            <a:picLocks noGrp="1" noChangeAspect="1"/>
          </p:cNvPicPr>
          <p:nvPr>
            <p:ph idx="1"/>
          </p:nvPr>
        </p:nvPicPr>
        <p:blipFill>
          <a:blip r:embed="rId2"/>
          <a:stretch>
            <a:fillRect/>
          </a:stretch>
        </p:blipFill>
        <p:spPr>
          <a:xfrm>
            <a:off x="827584" y="1268760"/>
            <a:ext cx="7488832" cy="4979640"/>
          </a:xfrm>
          <a:prstGeom prst="rect">
            <a:avLst/>
          </a:prstGeom>
        </p:spPr>
      </p:pic>
    </p:spTree>
    <p:extLst>
      <p:ext uri="{BB962C8B-B14F-4D97-AF65-F5344CB8AC3E}">
        <p14:creationId xmlns:p14="http://schemas.microsoft.com/office/powerpoint/2010/main" val="340912903"/>
      </p:ext>
    </p:ext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灯片编号占位符 5"/>
          <p:cNvSpPr>
            <a:spLocks noGrp="1"/>
          </p:cNvSpPr>
          <p:nvPr>
            <p:ph type="sldNum" sz="quarter" idx="12"/>
          </p:nvPr>
        </p:nvSpPr>
        <p:spPr>
          <a:noFill/>
          <a:ln>
            <a:miter lim="800000"/>
            <a:headEnd/>
            <a:tailEnd/>
          </a:ln>
        </p:spPr>
        <p:txBody>
          <a:bodyPr/>
          <a:lstStyle/>
          <a:p>
            <a:fld id="{58F036F0-99E2-470C-A323-E4FF30C1544A}" type="slidenum">
              <a:rPr lang="en-US" altLang="zh-CN" smtClean="0"/>
              <a:pPr/>
              <a:t>9</a:t>
            </a:fld>
            <a:endParaRPr lang="en-US" altLang="zh-CN"/>
          </a:p>
        </p:txBody>
      </p:sp>
      <p:sp>
        <p:nvSpPr>
          <p:cNvPr id="12290" name="Rectangle 2"/>
          <p:cNvSpPr>
            <a:spLocks noGrp="1" noChangeArrowheads="1"/>
          </p:cNvSpPr>
          <p:nvPr>
            <p:ph type="title"/>
          </p:nvPr>
        </p:nvSpPr>
        <p:spPr>
          <a:xfrm>
            <a:off x="683568" y="620688"/>
            <a:ext cx="7772400" cy="1143000"/>
          </a:xfrm>
        </p:spPr>
        <p:txBody>
          <a:bodyPr/>
          <a:lstStyle/>
          <a:p>
            <a:pPr eaLnBrk="1" hangingPunct="1"/>
            <a:r>
              <a:rPr lang="zh-CN" altLang="en-US" dirty="0"/>
              <a:t>面试推荐研究生和就业</a:t>
            </a:r>
          </a:p>
        </p:txBody>
      </p:sp>
      <p:sp>
        <p:nvSpPr>
          <p:cNvPr id="12291" name="Rectangle 3"/>
          <p:cNvSpPr>
            <a:spLocks noGrp="1" noChangeArrowheads="1"/>
          </p:cNvSpPr>
          <p:nvPr>
            <p:ph type="body" idx="1"/>
          </p:nvPr>
        </p:nvSpPr>
        <p:spPr>
          <a:xfrm>
            <a:off x="684213" y="1772816"/>
            <a:ext cx="7848600" cy="4751809"/>
          </a:xfrm>
        </p:spPr>
        <p:txBody>
          <a:bodyPr/>
          <a:lstStyle/>
          <a:p>
            <a:pPr algn="just" eaLnBrk="1" hangingPunct="1">
              <a:lnSpc>
                <a:spcPct val="100000"/>
              </a:lnSpc>
            </a:pPr>
            <a:r>
              <a:rPr lang="zh-CN" altLang="en-US" sz="2500" b="0" dirty="0">
                <a:latin typeface="+mj-ea"/>
                <a:ea typeface="+mj-ea"/>
              </a:rPr>
              <a:t>优秀的本科生可以推荐免试攻读博士</a:t>
            </a:r>
          </a:p>
          <a:p>
            <a:pPr algn="just" eaLnBrk="1" hangingPunct="1">
              <a:lnSpc>
                <a:spcPct val="100000"/>
              </a:lnSpc>
              <a:buNone/>
            </a:pPr>
            <a:r>
              <a:rPr lang="zh-CN" altLang="en-US" sz="2500" b="0" dirty="0">
                <a:latin typeface="+mj-ea"/>
                <a:ea typeface="+mj-ea"/>
              </a:rPr>
              <a:t>  每年</a:t>
            </a:r>
            <a:r>
              <a:rPr lang="en-US" altLang="zh-CN" sz="2500" b="0" dirty="0">
                <a:latin typeface="+mj-ea"/>
                <a:ea typeface="+mj-ea"/>
              </a:rPr>
              <a:t>10-11</a:t>
            </a:r>
            <a:r>
              <a:rPr lang="zh-CN" altLang="en-US" sz="2500" b="0" dirty="0">
                <a:latin typeface="+mj-ea"/>
                <a:ea typeface="+mj-ea"/>
              </a:rPr>
              <a:t>个名额面试推荐研究生</a:t>
            </a:r>
            <a:endParaRPr lang="en-US" altLang="zh-CN" sz="2500" b="0" dirty="0">
              <a:latin typeface="+mj-ea"/>
              <a:ea typeface="+mj-ea"/>
            </a:endParaRPr>
          </a:p>
          <a:p>
            <a:pPr algn="just" eaLnBrk="1" hangingPunct="1">
              <a:lnSpc>
                <a:spcPct val="100000"/>
              </a:lnSpc>
            </a:pPr>
            <a:r>
              <a:rPr lang="zh-CN" altLang="en-US" sz="2500" b="0" dirty="0">
                <a:latin typeface="+mj-ea"/>
                <a:ea typeface="+mj-ea"/>
              </a:rPr>
              <a:t>优秀的硕士生可以推荐免试攻读博士</a:t>
            </a:r>
            <a:endParaRPr lang="en-US" altLang="zh-CN" sz="2500" b="0" dirty="0">
              <a:latin typeface="+mj-ea"/>
              <a:ea typeface="+mj-ea"/>
            </a:endParaRPr>
          </a:p>
          <a:p>
            <a:pPr algn="just" eaLnBrk="1" hangingPunct="1">
              <a:lnSpc>
                <a:spcPct val="100000"/>
              </a:lnSpc>
            </a:pPr>
            <a:endParaRPr lang="zh-CN" altLang="en-US" sz="2500" b="0" dirty="0">
              <a:latin typeface="+mj-ea"/>
              <a:ea typeface="+mj-ea"/>
            </a:endParaRPr>
          </a:p>
          <a:p>
            <a:pPr algn="just" eaLnBrk="1" hangingPunct="1">
              <a:lnSpc>
                <a:spcPct val="100000"/>
              </a:lnSpc>
            </a:pPr>
            <a:r>
              <a:rPr lang="zh-CN" altLang="en-US" sz="2500" b="0" dirty="0">
                <a:latin typeface="+mj-ea"/>
                <a:ea typeface="+mj-ea"/>
              </a:rPr>
              <a:t>国际会计专业是南开大学就业最好的专业之一。</a:t>
            </a:r>
            <a:endParaRPr lang="en-US" altLang="zh-CN" sz="2500" b="0" dirty="0">
              <a:latin typeface="+mj-ea"/>
              <a:ea typeface="+mj-ea"/>
            </a:endParaRPr>
          </a:p>
          <a:p>
            <a:pPr algn="just" eaLnBrk="1" hangingPunct="1">
              <a:lnSpc>
                <a:spcPct val="100000"/>
              </a:lnSpc>
              <a:buNone/>
            </a:pPr>
            <a:r>
              <a:rPr lang="en-US" altLang="zh-CN" sz="2500" b="0" dirty="0">
                <a:solidFill>
                  <a:srgbClr val="FF0000"/>
                </a:solidFill>
                <a:latin typeface="+mj-ea"/>
                <a:ea typeface="+mj-ea"/>
              </a:rPr>
              <a:t>  </a:t>
            </a:r>
            <a:r>
              <a:rPr lang="zh-CN" altLang="en-US" sz="2500" b="0" dirty="0">
                <a:solidFill>
                  <a:srgbClr val="FF0000"/>
                </a:solidFill>
                <a:latin typeface="+mj-ea"/>
                <a:ea typeface="+mj-ea"/>
              </a:rPr>
              <a:t>近六年的具体就业情况如下：</a:t>
            </a:r>
            <a:endParaRPr lang="zh-CN" altLang="en-US" sz="2500" b="0" dirty="0">
              <a:solidFill>
                <a:srgbClr val="FF0000"/>
              </a:solidFill>
              <a:latin typeface="宋体" pitchFamily="2" charset="-122"/>
              <a:ea typeface="宋体" pitchFamily="2"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0-#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1">
                                            <p:txEl>
                                              <p:pRg st="0" end="0"/>
                                            </p:txEl>
                                          </p:spTgt>
                                        </p:tgtEl>
                                        <p:attrNameLst>
                                          <p:attrName>style.visibility</p:attrName>
                                        </p:attrNameLst>
                                      </p:cBhvr>
                                      <p:to>
                                        <p:strVal val="visible"/>
                                      </p:to>
                                    </p:set>
                                    <p:anim calcmode="lin" valueType="num">
                                      <p:cBhvr additive="base">
                                        <p:cTn id="13" dur="500" fill="hold"/>
                                        <p:tgtEl>
                                          <p:spTgt spid="1229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2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291">
                                            <p:txEl>
                                              <p:pRg st="1" end="1"/>
                                            </p:txEl>
                                          </p:spTgt>
                                        </p:tgtEl>
                                        <p:attrNameLst>
                                          <p:attrName>style.visibility</p:attrName>
                                        </p:attrNameLst>
                                      </p:cBhvr>
                                      <p:to>
                                        <p:strVal val="visible"/>
                                      </p:to>
                                    </p:set>
                                    <p:anim calcmode="lin" valueType="num">
                                      <p:cBhvr additive="base">
                                        <p:cTn id="19" dur="500" fill="hold"/>
                                        <p:tgtEl>
                                          <p:spTgt spid="1229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2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291">
                                            <p:txEl>
                                              <p:pRg st="2" end="2"/>
                                            </p:txEl>
                                          </p:spTgt>
                                        </p:tgtEl>
                                        <p:attrNameLst>
                                          <p:attrName>style.visibility</p:attrName>
                                        </p:attrNameLst>
                                      </p:cBhvr>
                                      <p:to>
                                        <p:strVal val="visible"/>
                                      </p:to>
                                    </p:set>
                                    <p:anim calcmode="lin" valueType="num">
                                      <p:cBhvr additive="base">
                                        <p:cTn id="25" dur="500" fill="hold"/>
                                        <p:tgtEl>
                                          <p:spTgt spid="1229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2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2291">
                                            <p:txEl>
                                              <p:pRg st="4" end="4"/>
                                            </p:txEl>
                                          </p:spTgt>
                                        </p:tgtEl>
                                        <p:attrNameLst>
                                          <p:attrName>style.visibility</p:attrName>
                                        </p:attrNameLst>
                                      </p:cBhvr>
                                      <p:to>
                                        <p:strVal val="visible"/>
                                      </p:to>
                                    </p:set>
                                    <p:anim calcmode="lin" valueType="num">
                                      <p:cBhvr additive="base">
                                        <p:cTn id="31" dur="500" fill="hold"/>
                                        <p:tgtEl>
                                          <p:spTgt spid="1229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229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2291">
                                            <p:txEl>
                                              <p:pRg st="5" end="5"/>
                                            </p:txEl>
                                          </p:spTgt>
                                        </p:tgtEl>
                                        <p:attrNameLst>
                                          <p:attrName>style.visibility</p:attrName>
                                        </p:attrNameLst>
                                      </p:cBhvr>
                                      <p:to>
                                        <p:strVal val="visible"/>
                                      </p:to>
                                    </p:set>
                                    <p:anim calcmode="lin" valueType="num">
                                      <p:cBhvr additive="base">
                                        <p:cTn id="37" dur="500" fill="hold"/>
                                        <p:tgtEl>
                                          <p:spTgt spid="1229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29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build="p" autoUpdateAnimBg="0"/>
    </p:bldLst>
  </p:timing>
</p:sld>
</file>

<file path=ppt/theme/theme1.xml><?xml version="1.0" encoding="utf-8"?>
<a:theme xmlns:a="http://schemas.openxmlformats.org/drawingml/2006/main" name="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黑体"/>
        <a:cs typeface=""/>
      </a:majorFont>
      <a:minorFont>
        <a:latin typeface="Times New Roman"/>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3335</TotalTime>
  <Words>1825</Words>
  <Application>Microsoft Office PowerPoint</Application>
  <PresentationFormat>全屏显示(4:3)</PresentationFormat>
  <Paragraphs>283</Paragraphs>
  <Slides>35</Slides>
  <Notes>8</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35</vt:i4>
      </vt:variant>
    </vt:vector>
  </HeadingPairs>
  <TitlesOfParts>
    <vt:vector size="44" baseType="lpstr">
      <vt:lpstr>system-ui</vt:lpstr>
      <vt:lpstr>黑体</vt:lpstr>
      <vt:lpstr>楷体_GB2312</vt:lpstr>
      <vt:lpstr>楷体_GB2312 (正文)</vt:lpstr>
      <vt:lpstr>宋体</vt:lpstr>
      <vt:lpstr>Arial</vt:lpstr>
      <vt:lpstr>Arial Narrow</vt:lpstr>
      <vt:lpstr>Times New Roman</vt:lpstr>
      <vt:lpstr>默认设计模板</vt:lpstr>
      <vt:lpstr> 国际会计专业介绍 </vt:lpstr>
      <vt:lpstr>国际会计专业</vt:lpstr>
      <vt:lpstr>PowerPoint 演示文稿</vt:lpstr>
      <vt:lpstr>国际会计专业</vt:lpstr>
      <vt:lpstr>国际会计专业的特点</vt:lpstr>
      <vt:lpstr>国际会计专业的特点</vt:lpstr>
      <vt:lpstr>加拿大特许专业会计师协会</vt:lpstr>
      <vt:lpstr>PowerPoint 演示文稿</vt:lpstr>
      <vt:lpstr>面试推荐研究生和就业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国际会计专业方向的教学安排</vt:lpstr>
      <vt:lpstr>PowerPoint 演示文稿</vt:lpstr>
      <vt:lpstr>PowerPoint 演示文稿</vt:lpstr>
      <vt:lpstr>CPA Canada项目专业核心课(9+2门)</vt:lpstr>
      <vt:lpstr>国际会计专业方向的教学成果</vt:lpstr>
      <vt:lpstr>PowerPoint 演示文稿</vt:lpstr>
      <vt:lpstr>通过加拿大特许专业会计师资格考试</vt:lpstr>
      <vt:lpstr> 国际会计本科生团队荣获毕马威创享汇全国峰会第一名 </vt:lpstr>
      <vt:lpstr>PowerPoint 演示文稿</vt:lpstr>
      <vt:lpstr>PowerPoint 演示文稿</vt:lpstr>
      <vt:lpstr>  国际会计专业学生获IMA案例大赛全国总冠军 </vt:lpstr>
      <vt:lpstr>PowerPoint 演示文稿</vt:lpstr>
      <vt:lpstr>2017级国会班荣获本科生班集体最高荣誉——“周恩来班”</vt:lpstr>
      <vt:lpstr>师资队伍</vt:lpstr>
      <vt:lpstr>PowerPoint 演示文稿</vt:lpstr>
      <vt:lpstr>会计系的奖学金和助学金</vt:lpstr>
      <vt:lpstr>选拔范围和办法</vt:lpstr>
      <vt:lpstr>PowerPoint 演示文稿</vt:lpstr>
      <vt:lpstr>                           欢迎各位同学加入           国际会计专业！             </vt:lpstr>
    </vt:vector>
  </TitlesOfParts>
  <Company>zhou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c:creator>
  <cp:lastModifiedBy>jixun zhang</cp:lastModifiedBy>
  <cp:revision>244</cp:revision>
  <dcterms:created xsi:type="dcterms:W3CDTF">2006-05-04T14:04:28Z</dcterms:created>
  <dcterms:modified xsi:type="dcterms:W3CDTF">2023-08-09T10:26:10Z</dcterms:modified>
</cp:coreProperties>
</file>